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  <p:sldMasterId id="2147484088" r:id="rId2"/>
  </p:sldMasterIdLst>
  <p:notesMasterIdLst>
    <p:notesMasterId r:id="rId69"/>
  </p:notesMasterIdLst>
  <p:handoutMasterIdLst>
    <p:handoutMasterId r:id="rId70"/>
  </p:handoutMasterIdLst>
  <p:sldIdLst>
    <p:sldId id="319" r:id="rId3"/>
    <p:sldId id="320" r:id="rId4"/>
    <p:sldId id="387" r:id="rId5"/>
    <p:sldId id="388" r:id="rId6"/>
    <p:sldId id="395" r:id="rId7"/>
    <p:sldId id="476" r:id="rId8"/>
    <p:sldId id="454" r:id="rId9"/>
    <p:sldId id="389" r:id="rId10"/>
    <p:sldId id="399" r:id="rId11"/>
    <p:sldId id="400" r:id="rId12"/>
    <p:sldId id="455" r:id="rId13"/>
    <p:sldId id="391" r:id="rId14"/>
    <p:sldId id="392" r:id="rId15"/>
    <p:sldId id="458" r:id="rId16"/>
    <p:sldId id="393" r:id="rId17"/>
    <p:sldId id="477" r:id="rId18"/>
    <p:sldId id="478" r:id="rId19"/>
    <p:sldId id="405" r:id="rId20"/>
    <p:sldId id="406" r:id="rId21"/>
    <p:sldId id="461" r:id="rId22"/>
    <p:sldId id="460" r:id="rId23"/>
    <p:sldId id="407" r:id="rId24"/>
    <p:sldId id="408" r:id="rId25"/>
    <p:sldId id="479" r:id="rId26"/>
    <p:sldId id="480" r:id="rId27"/>
    <p:sldId id="462" r:id="rId28"/>
    <p:sldId id="481" r:id="rId29"/>
    <p:sldId id="409" r:id="rId30"/>
    <p:sldId id="482" r:id="rId31"/>
    <p:sldId id="411" r:id="rId32"/>
    <p:sldId id="412" r:id="rId33"/>
    <p:sldId id="414" r:id="rId34"/>
    <p:sldId id="483" r:id="rId35"/>
    <p:sldId id="465" r:id="rId36"/>
    <p:sldId id="416" r:id="rId37"/>
    <p:sldId id="417" r:id="rId38"/>
    <p:sldId id="430" r:id="rId39"/>
    <p:sldId id="432" r:id="rId40"/>
    <p:sldId id="484" r:id="rId41"/>
    <p:sldId id="466" r:id="rId42"/>
    <p:sldId id="485" r:id="rId43"/>
    <p:sldId id="468" r:id="rId44"/>
    <p:sldId id="469" r:id="rId45"/>
    <p:sldId id="433" r:id="rId46"/>
    <p:sldId id="486" r:id="rId47"/>
    <p:sldId id="470" r:id="rId48"/>
    <p:sldId id="487" r:id="rId49"/>
    <p:sldId id="436" r:id="rId50"/>
    <p:sldId id="438" r:id="rId51"/>
    <p:sldId id="419" r:id="rId52"/>
    <p:sldId id="439" r:id="rId53"/>
    <p:sldId id="440" r:id="rId54"/>
    <p:sldId id="472" r:id="rId55"/>
    <p:sldId id="441" r:id="rId56"/>
    <p:sldId id="473" r:id="rId57"/>
    <p:sldId id="474" r:id="rId58"/>
    <p:sldId id="475" r:id="rId59"/>
    <p:sldId id="444" r:id="rId60"/>
    <p:sldId id="488" r:id="rId61"/>
    <p:sldId id="445" r:id="rId62"/>
    <p:sldId id="446" r:id="rId63"/>
    <p:sldId id="447" r:id="rId64"/>
    <p:sldId id="448" r:id="rId65"/>
    <p:sldId id="450" r:id="rId66"/>
    <p:sldId id="464" r:id="rId67"/>
    <p:sldId id="386" r:id="rId6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730" autoAdjust="0"/>
  </p:normalViewPr>
  <p:slideViewPr>
    <p:cSldViewPr>
      <p:cViewPr varScale="1">
        <p:scale>
          <a:sx n="70" d="100"/>
          <a:sy n="70" d="100"/>
        </p:scale>
        <p:origin x="-108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0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dirty="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15DE277A-F0E5-4F39-9AFC-2DFBD3C03CC4}" type="datetimeFigureOut">
              <a:rPr lang="en-US"/>
              <a:pPr>
                <a:defRPr/>
              </a:pPr>
              <a:t>4/13/2012</a:t>
            </a:fld>
            <a:endParaRPr lang="en-US" dirty="0"/>
          </a:p>
        </p:txBody>
      </p:sp>
      <p:sp>
        <p:nvSpPr>
          <p:cNvPr id="400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dirty="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0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9788D058-9178-412D-91E3-CB652390B03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4920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5C52E25F-046D-453B-B965-F922622C7D85}" type="datetimeFigureOut">
              <a:rPr lang="en-US"/>
              <a:pPr>
                <a:defRPr/>
              </a:pPr>
              <a:t>4/13/2012</a:t>
            </a:fld>
            <a:endParaRPr lang="en-US" dirty="0"/>
          </a:p>
        </p:txBody>
      </p:sp>
      <p:sp>
        <p:nvSpPr>
          <p:cNvPr id="727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A6C1E4A1-4E92-4A62-A216-77D2EEF5DB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833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D737C7C-016B-4D26-AC7C-2C46D532A5B8}" type="slidenum">
              <a:rPr lang="en-US" smtClean="0"/>
              <a:pPr/>
              <a:t>1</a:t>
            </a:fld>
            <a:endParaRPr lang="en-US" dirty="0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C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71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898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108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194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602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83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186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294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132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15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996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572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557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589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992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829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33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418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4033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771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2259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383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4344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79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8277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038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032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105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162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7314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444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953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9936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2399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2952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28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326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874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556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010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1721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076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5540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86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2043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767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3529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765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9415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9840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3702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212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309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1538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3325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1656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853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071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0915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534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676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717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819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1E4A1-4E92-4A62-A216-77D2EEF5DBBE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7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16DA44-20EF-4923-BC2A-A04B54EFC4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081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06B761-D6A1-484E-8DB0-169BCFD627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854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D68ADE-D823-46AB-A6C5-4C188E09D4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590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3748A2-9D89-4943-A339-1FD9A7A2BDC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827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F5E9-5FE6-44E2-8069-AAFF88C4F44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806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459AD7-A5D3-4044-A21F-E9BACB4CDE0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740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C33C5D-A93A-44FE-849F-E9C4D4642E3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115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360962-DF21-49EF-9CC3-FAF4C4F0231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890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D74B6-C13A-48BC-922E-84B272EF0E0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9122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A122DD-8648-4F1C-AB2F-1F352CDC908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5882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67590F-96FF-43E6-925F-D493421F5E0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18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810C4-4A44-4C0B-92B1-3E47043955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578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705608-330F-431B-A4F4-D983D44158F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672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3A31AC-001D-4B6E-B695-4B16F56134EF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325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5C63E-B42B-4D29-8D71-233405394D0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8941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657B7F-E290-425A-9A88-7D5D2A6E6A9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885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1E0A3-F01A-412F-9FFE-9146D30710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58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C0492-7898-49A1-ADB5-4264C6164A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4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2D153A-166A-4237-BACF-EECA362D5A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2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4B467-FD72-45CA-BA8D-3141F2CA89A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072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D39E07-A72F-4249-AAE1-06C5A27516B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6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FFC161-6A97-4716-88A5-4C99D79930A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673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8CCC7F-62AF-41C6-AD9E-C4597211F93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377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248400"/>
            <a:ext cx="54864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 smtClean="0">
                <a:solidFill>
                  <a:srgbClr val="222222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222222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12625C03-2AEB-4789-9CFA-ABC37DE5EA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100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245225"/>
            <a:ext cx="5562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 smtClean="0"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2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6EC800-BA44-4B0A-8078-57FE42CCC4A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754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09600" y="1447800"/>
            <a:ext cx="8001000" cy="2209800"/>
          </a:xfrm>
        </p:spPr>
        <p:txBody>
          <a:bodyPr/>
          <a:lstStyle/>
          <a:p>
            <a:pPr eaLnBrk="1" hangingPunct="1"/>
            <a:r>
              <a:rPr lang="en-US" b="1" dirty="0" smtClean="0"/>
              <a:t>Network+ Guide to Networks</a:t>
            </a:r>
            <a:br>
              <a:rPr lang="en-US" b="1" dirty="0" smtClean="0"/>
            </a:br>
            <a:r>
              <a:rPr lang="en-US" b="1" dirty="0" smtClean="0"/>
              <a:t>6</a:t>
            </a:r>
            <a:r>
              <a:rPr lang="en-US" b="1" baseline="30000" dirty="0" smtClean="0"/>
              <a:t>th</a:t>
            </a:r>
            <a:r>
              <a:rPr lang="en-US" b="1" dirty="0" smtClean="0"/>
              <a:t> Edition</a:t>
            </a:r>
          </a:p>
        </p:txBody>
      </p:sp>
      <p:sp>
        <p:nvSpPr>
          <p:cNvPr id="307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419600"/>
            <a:ext cx="8077200" cy="144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3400" i="1" dirty="0" smtClean="0">
                <a:solidFill>
                  <a:schemeClr val="tx1"/>
                </a:solidFill>
              </a:rPr>
              <a:t>Chapter 5 </a:t>
            </a:r>
          </a:p>
          <a:p>
            <a:pPr eaLnBrk="1" hangingPunct="1">
              <a:lnSpc>
                <a:spcPct val="90000"/>
              </a:lnSpc>
            </a:pPr>
            <a:r>
              <a:rPr lang="en-US" sz="3400" i="1" dirty="0" smtClean="0">
                <a:solidFill>
                  <a:schemeClr val="tx1"/>
                </a:solidFill>
              </a:rPr>
              <a:t>Topologies and Ethernet Standards</a:t>
            </a:r>
          </a:p>
        </p:txBody>
      </p:sp>
      <p:pic>
        <p:nvPicPr>
          <p:cNvPr id="3076" name="Picture 3" descr="Cengage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671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Star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Star topology</a:t>
            </a:r>
          </a:p>
          <a:p>
            <a:pPr lvl="1" eaLnBrk="1" hangingPunct="1"/>
            <a:r>
              <a:rPr lang="en-US" dirty="0" smtClean="0"/>
              <a:t>Node connects through central device</a:t>
            </a:r>
          </a:p>
          <a:p>
            <a:pPr lvl="2" eaLnBrk="1" hangingPunct="1"/>
            <a:r>
              <a:rPr lang="en-US" dirty="0" smtClean="0"/>
              <a:t>Router or switch</a:t>
            </a:r>
          </a:p>
          <a:p>
            <a:pPr eaLnBrk="1" hangingPunct="1"/>
            <a:r>
              <a:rPr lang="en-US" dirty="0" smtClean="0"/>
              <a:t>Physical medium</a:t>
            </a:r>
          </a:p>
          <a:p>
            <a:pPr lvl="1" eaLnBrk="1" hangingPunct="1"/>
            <a:r>
              <a:rPr lang="en-US" dirty="0" smtClean="0"/>
              <a:t>Twisted pair or fiber-optic cabling</a:t>
            </a:r>
          </a:p>
          <a:p>
            <a:pPr eaLnBrk="1" hangingPunct="1"/>
            <a:r>
              <a:rPr lang="en-US" dirty="0" smtClean="0"/>
              <a:t>Single cable connects only two devices</a:t>
            </a:r>
          </a:p>
          <a:p>
            <a:pPr eaLnBrk="1" hangingPunct="1"/>
            <a:r>
              <a:rPr lang="en-US" dirty="0" smtClean="0"/>
              <a:t>Advantage</a:t>
            </a:r>
          </a:p>
          <a:p>
            <a:pPr lvl="1" eaLnBrk="1" hangingPunct="1"/>
            <a:r>
              <a:rPr lang="en-US" dirty="0" smtClean="0"/>
              <a:t>Fault tolerant</a:t>
            </a:r>
          </a:p>
          <a:p>
            <a:pPr lvl="1" eaLnBrk="1" hangingPunct="1"/>
            <a:r>
              <a:rPr lang="en-US" dirty="0" smtClean="0"/>
              <a:t>Flexible</a:t>
            </a:r>
          </a:p>
        </p:txBody>
      </p:sp>
      <p:sp>
        <p:nvSpPr>
          <p:cNvPr id="122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5528404-8C9A-4489-865A-9CF04303A41E}" type="slidenum">
              <a:rPr lang="en-US">
                <a:solidFill>
                  <a:srgbClr val="000000"/>
                </a:solidFill>
              </a:rPr>
              <a:pPr eaLnBrk="1" hangingPunct="1"/>
              <a:t>10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 (cont’d.)</a:t>
            </a:r>
            <a:endParaRPr lang="en-US" dirty="0"/>
          </a:p>
        </p:txBody>
      </p:sp>
      <p:sp>
        <p:nvSpPr>
          <p:cNvPr id="13316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Most popular fundamental layout</a:t>
            </a:r>
          </a:p>
          <a:p>
            <a:pPr lvl="1" eaLnBrk="1" hangingPunct="1"/>
            <a:r>
              <a:rPr lang="en-US" dirty="0" smtClean="0"/>
              <a:t>Modern Ethernet networks based on star topology</a:t>
            </a:r>
          </a:p>
          <a:p>
            <a:pPr eaLnBrk="1" hangingPunct="1"/>
            <a:r>
              <a:rPr lang="en-US" dirty="0" smtClean="0"/>
              <a:t>1024 addressable logical network nodes maximum</a:t>
            </a:r>
          </a:p>
        </p:txBody>
      </p:sp>
      <p:sp>
        <p:nvSpPr>
          <p:cNvPr id="13314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31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8CC6AD4-D801-4ADD-A729-9A14009B0AFC}" type="slidenum">
              <a:rPr lang="en-US">
                <a:solidFill>
                  <a:srgbClr val="000000"/>
                </a:solidFill>
              </a:rPr>
              <a:pPr eaLnBrk="1" hangingPunct="1"/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57201" y="4232748"/>
            <a:ext cx="2819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/>
              <a:t>Figure </a:t>
            </a:r>
            <a:r>
              <a:rPr lang="en-US" sz="1600" dirty="0" smtClean="0"/>
              <a:t>5-3 A star topology network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57201" y="4819193"/>
            <a:ext cx="259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200400"/>
            <a:ext cx="4987592" cy="3005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Hybrid Topologies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Pure bus, ring, star topologies</a:t>
            </a:r>
          </a:p>
          <a:p>
            <a:pPr lvl="1" eaLnBrk="1" hangingPunct="1"/>
            <a:r>
              <a:rPr lang="en-US" dirty="0" smtClean="0"/>
              <a:t>Rarely exist because too restrictive</a:t>
            </a:r>
          </a:p>
          <a:p>
            <a:pPr eaLnBrk="1" hangingPunct="1"/>
            <a:r>
              <a:rPr lang="en-US" dirty="0" smtClean="0"/>
              <a:t>Hybrid topology</a:t>
            </a:r>
          </a:p>
          <a:p>
            <a:pPr lvl="1" eaLnBrk="1" hangingPunct="1"/>
            <a:r>
              <a:rPr lang="en-US" dirty="0" smtClean="0"/>
              <a:t>More likely</a:t>
            </a:r>
          </a:p>
          <a:p>
            <a:pPr lvl="1" eaLnBrk="1" hangingPunct="1"/>
            <a:r>
              <a:rPr lang="en-US" dirty="0" smtClean="0"/>
              <a:t>Complex combination of pure topologies</a:t>
            </a:r>
          </a:p>
          <a:p>
            <a:pPr lvl="1" eaLnBrk="1" hangingPunct="1"/>
            <a:r>
              <a:rPr lang="en-US" dirty="0" smtClean="0"/>
              <a:t>Several options</a:t>
            </a:r>
          </a:p>
        </p:txBody>
      </p:sp>
      <p:sp>
        <p:nvSpPr>
          <p:cNvPr id="163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3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50821D0-B699-4733-92DB-DF419F210073}" type="slidenum">
              <a:rPr lang="en-US">
                <a:solidFill>
                  <a:srgbClr val="000000"/>
                </a:solidFill>
              </a:rPr>
              <a:pPr eaLnBrk="1" hangingPunct="1"/>
              <a:t>12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Star-Wired Ring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Star-wired ring topology</a:t>
            </a:r>
          </a:p>
          <a:p>
            <a:pPr lvl="1" eaLnBrk="1" hangingPunct="1"/>
            <a:r>
              <a:rPr lang="en-US" dirty="0" smtClean="0"/>
              <a:t>Star physical topology</a:t>
            </a:r>
          </a:p>
          <a:p>
            <a:pPr lvl="1" eaLnBrk="1" hangingPunct="1"/>
            <a:r>
              <a:rPr lang="en-US" dirty="0" smtClean="0"/>
              <a:t>Ring logical topology</a:t>
            </a:r>
          </a:p>
          <a:p>
            <a:pPr eaLnBrk="1" hangingPunct="1"/>
            <a:r>
              <a:rPr lang="en-US" dirty="0" smtClean="0"/>
              <a:t>Benefit</a:t>
            </a:r>
          </a:p>
          <a:p>
            <a:pPr lvl="1" eaLnBrk="1" hangingPunct="1"/>
            <a:r>
              <a:rPr lang="en-US" dirty="0" smtClean="0"/>
              <a:t>Star fault tolerance</a:t>
            </a:r>
          </a:p>
          <a:p>
            <a:pPr eaLnBrk="1" hangingPunct="1"/>
            <a:r>
              <a:rPr lang="en-US" dirty="0" smtClean="0"/>
              <a:t>Network use</a:t>
            </a:r>
          </a:p>
          <a:p>
            <a:pPr lvl="1" eaLnBrk="1" hangingPunct="1"/>
            <a:r>
              <a:rPr lang="en-US" dirty="0" smtClean="0"/>
              <a:t>Token Ring networks</a:t>
            </a:r>
          </a:p>
          <a:p>
            <a:pPr lvl="2" eaLnBrk="1" hangingPunct="1"/>
            <a:r>
              <a:rPr lang="en-US" dirty="0" smtClean="0"/>
              <a:t>IEEE 802.5</a:t>
            </a:r>
          </a:p>
          <a:p>
            <a:pPr lvl="2" eaLnBrk="1" hangingPunct="1"/>
            <a:endParaRPr lang="en-US" dirty="0" smtClean="0"/>
          </a:p>
        </p:txBody>
      </p:sp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3B19F82-811F-46AC-96FE-B2CBA3DA932C}" type="slidenum">
              <a:rPr lang="en-US">
                <a:solidFill>
                  <a:srgbClr val="000000"/>
                </a:solidFill>
              </a:rPr>
              <a:pPr eaLnBrk="1" hangingPunct="1"/>
              <a:t>13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Star-Wired Ring (cont’d.)</a:t>
            </a:r>
          </a:p>
        </p:txBody>
      </p:sp>
      <p:sp>
        <p:nvSpPr>
          <p:cNvPr id="184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CC6313D-56A2-4F6E-AF4E-1FF6E481237C}" type="slidenum">
              <a:rPr lang="en-US">
                <a:solidFill>
                  <a:srgbClr val="000000"/>
                </a:solidFill>
              </a:rPr>
              <a:pPr eaLnBrk="1" hangingPunct="1"/>
              <a:t>14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52159" cy="3314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2590800" y="5325979"/>
            <a:ext cx="4267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/>
              <a:t>Figure </a:t>
            </a:r>
            <a:r>
              <a:rPr lang="en-US" sz="1600" dirty="0" smtClean="0"/>
              <a:t>5-4 A star-wired ring topology network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590800" y="5637310"/>
            <a:ext cx="4219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Star-Wired Bus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Star-wired bus topology</a:t>
            </a:r>
          </a:p>
          <a:p>
            <a:pPr lvl="1" eaLnBrk="1" hangingPunct="1"/>
            <a:r>
              <a:rPr lang="en-US" dirty="0" smtClean="0"/>
              <a:t>Workstation groups</a:t>
            </a:r>
          </a:p>
          <a:p>
            <a:pPr lvl="2" eaLnBrk="1" hangingPunct="1"/>
            <a:r>
              <a:rPr lang="en-US" dirty="0" smtClean="0"/>
              <a:t>Star-connected devices</a:t>
            </a:r>
          </a:p>
          <a:p>
            <a:pPr lvl="2" eaLnBrk="1" hangingPunct="1"/>
            <a:r>
              <a:rPr lang="en-US" dirty="0" smtClean="0"/>
              <a:t>Networked via single bus</a:t>
            </a:r>
          </a:p>
          <a:p>
            <a:pPr eaLnBrk="1" hangingPunct="1"/>
            <a:r>
              <a:rPr lang="en-US" dirty="0" smtClean="0"/>
              <a:t>Advantage</a:t>
            </a:r>
          </a:p>
          <a:p>
            <a:pPr lvl="1" eaLnBrk="1" hangingPunct="1"/>
            <a:r>
              <a:rPr lang="en-US" dirty="0" smtClean="0"/>
              <a:t>Cover longer distances</a:t>
            </a:r>
          </a:p>
          <a:p>
            <a:pPr lvl="1" eaLnBrk="1" hangingPunct="1"/>
            <a:r>
              <a:rPr lang="en-US" dirty="0" smtClean="0"/>
              <a:t>Easily interconnect, isolate different segments</a:t>
            </a:r>
          </a:p>
          <a:p>
            <a:pPr eaLnBrk="1" hangingPunct="1"/>
            <a:r>
              <a:rPr lang="en-US" dirty="0" smtClean="0"/>
              <a:t>Drawback</a:t>
            </a:r>
          </a:p>
          <a:p>
            <a:pPr lvl="1" eaLnBrk="1" hangingPunct="1"/>
            <a:r>
              <a:rPr lang="en-US" dirty="0" smtClean="0"/>
              <a:t>Cabling, connectivity device expense</a:t>
            </a:r>
          </a:p>
          <a:p>
            <a:pPr eaLnBrk="1" hangingPunct="1"/>
            <a:r>
              <a:rPr lang="en-US" dirty="0" smtClean="0"/>
              <a:t>Basis for modern Ethernet networks</a:t>
            </a:r>
          </a:p>
        </p:txBody>
      </p:sp>
      <p:sp>
        <p:nvSpPr>
          <p:cNvPr id="194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4F476DC-C7F5-4496-804E-FB44BCD43C5E}" type="slidenum">
              <a:rPr lang="en-US">
                <a:solidFill>
                  <a:srgbClr val="000000"/>
                </a:solidFill>
              </a:rPr>
              <a:pPr eaLnBrk="1" hangingPunct="1"/>
              <a:t>15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Star-Wired Bus (cont’d.)</a:t>
            </a:r>
          </a:p>
        </p:txBody>
      </p:sp>
      <p:sp>
        <p:nvSpPr>
          <p:cNvPr id="184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CC6313D-56A2-4F6E-AF4E-1FF6E481237C}" type="slidenum">
              <a:rPr lang="en-US">
                <a:solidFill>
                  <a:srgbClr val="000000"/>
                </a:solidFill>
              </a:rPr>
              <a:pPr eaLnBrk="1" hangingPunct="1"/>
              <a:t>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2614863" y="5495256"/>
            <a:ext cx="4267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/>
              <a:t>Figure </a:t>
            </a:r>
            <a:r>
              <a:rPr lang="en-US" sz="1600" dirty="0" smtClean="0"/>
              <a:t>5-5 A star-wired bus topology network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614863" y="5791198"/>
            <a:ext cx="4219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4918"/>
            <a:ext cx="7467600" cy="435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953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Topologies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Refers to way data transmitted between nodes</a:t>
            </a:r>
          </a:p>
          <a:p>
            <a:pPr lvl="1"/>
            <a:r>
              <a:rPr lang="en-US" dirty="0" smtClean="0"/>
              <a:t>Rather than physical layout</a:t>
            </a:r>
          </a:p>
          <a:p>
            <a:r>
              <a:rPr lang="en-US" dirty="0" smtClean="0"/>
              <a:t>Does not necessarily match physical topology</a:t>
            </a:r>
          </a:p>
          <a:p>
            <a:r>
              <a:rPr lang="en-US" dirty="0" smtClean="0"/>
              <a:t>Most common: bus and ring</a:t>
            </a:r>
          </a:p>
          <a:p>
            <a:r>
              <a:rPr lang="en-US" dirty="0" smtClean="0"/>
              <a:t>Broadcast domain</a:t>
            </a:r>
          </a:p>
          <a:p>
            <a:pPr lvl="1"/>
            <a:r>
              <a:rPr lang="en-US" dirty="0" smtClean="0"/>
              <a:t>All nodes connected to single repeating device or switch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459AD7-A5D3-4044-A21F-E9BACB4CDE0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9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Backbone Networks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Cabling connecting hubs, switches, routers</a:t>
            </a:r>
          </a:p>
          <a:p>
            <a:pPr eaLnBrk="1" hangingPunct="1"/>
            <a:r>
              <a:rPr lang="en-US" dirty="0" smtClean="0"/>
              <a:t>More throughput</a:t>
            </a:r>
          </a:p>
          <a:p>
            <a:pPr eaLnBrk="1" hangingPunct="1"/>
            <a:r>
              <a:rPr lang="en-US" dirty="0" smtClean="0"/>
              <a:t>Large organizations</a:t>
            </a:r>
          </a:p>
          <a:p>
            <a:pPr lvl="1" eaLnBrk="1" hangingPunct="1"/>
            <a:r>
              <a:rPr lang="en-US" dirty="0" smtClean="0"/>
              <a:t>Fiber-optic backbone</a:t>
            </a:r>
          </a:p>
          <a:p>
            <a:pPr lvl="1" eaLnBrk="1" hangingPunct="1"/>
            <a:r>
              <a:rPr lang="en-US" dirty="0" smtClean="0"/>
              <a:t>Cat 5 or better for hubs, switches</a:t>
            </a:r>
          </a:p>
          <a:p>
            <a:pPr eaLnBrk="1" hangingPunct="1"/>
            <a:r>
              <a:rPr lang="en-US" dirty="0" smtClean="0"/>
              <a:t>Enterprise-wide network backbones </a:t>
            </a:r>
          </a:p>
          <a:p>
            <a:pPr lvl="1" eaLnBrk="1" hangingPunct="1"/>
            <a:r>
              <a:rPr lang="en-US" dirty="0" smtClean="0"/>
              <a:t>Complex, difficult to plan</a:t>
            </a:r>
          </a:p>
          <a:p>
            <a:pPr eaLnBrk="1" hangingPunct="1"/>
            <a:r>
              <a:rPr lang="en-US" dirty="0" smtClean="0"/>
              <a:t>Enterprise</a:t>
            </a:r>
          </a:p>
          <a:p>
            <a:pPr lvl="1" eaLnBrk="1" hangingPunct="1"/>
            <a:r>
              <a:rPr lang="en-US" dirty="0" smtClean="0"/>
              <a:t>Entire organization</a:t>
            </a:r>
          </a:p>
          <a:p>
            <a:pPr lvl="1" eaLnBrk="1" hangingPunct="1"/>
            <a:r>
              <a:rPr lang="en-US" dirty="0" smtClean="0"/>
              <a:t>Significant building block: backbone</a:t>
            </a:r>
          </a:p>
        </p:txBody>
      </p:sp>
      <p:sp>
        <p:nvSpPr>
          <p:cNvPr id="2150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50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77E5E6E-8C8C-4BC0-BE97-B21552206E2D}" type="slidenum">
              <a:rPr lang="en-US">
                <a:solidFill>
                  <a:srgbClr val="000000"/>
                </a:solidFill>
              </a:rPr>
              <a:pPr eaLnBrk="1" hangingPunct="1"/>
              <a:t>18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Serial Backbone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Simplest backbone</a:t>
            </a:r>
          </a:p>
          <a:p>
            <a:pPr lvl="1" eaLnBrk="1" hangingPunct="1"/>
            <a:r>
              <a:rPr lang="en-US" dirty="0" smtClean="0"/>
              <a:t>Two or more devices</a:t>
            </a:r>
          </a:p>
          <a:p>
            <a:pPr lvl="1" eaLnBrk="1" hangingPunct="1"/>
            <a:r>
              <a:rPr lang="en-US" dirty="0" smtClean="0"/>
              <a:t>Connect using single medium in daisy-chain fashion</a:t>
            </a:r>
          </a:p>
          <a:p>
            <a:pPr eaLnBrk="1" hangingPunct="1"/>
            <a:r>
              <a:rPr lang="en-US" dirty="0" smtClean="0"/>
              <a:t>Daisy-chain</a:t>
            </a:r>
          </a:p>
          <a:p>
            <a:pPr lvl="1" eaLnBrk="1" hangingPunct="1"/>
            <a:r>
              <a:rPr lang="en-US" dirty="0" smtClean="0"/>
              <a:t>Linked series of devices</a:t>
            </a:r>
          </a:p>
          <a:p>
            <a:pPr eaLnBrk="1" hangingPunct="1"/>
            <a:r>
              <a:rPr lang="en-US" dirty="0" smtClean="0"/>
              <a:t>Benefit</a:t>
            </a:r>
          </a:p>
          <a:p>
            <a:pPr lvl="1" eaLnBrk="1" hangingPunct="1"/>
            <a:r>
              <a:rPr lang="en-US" dirty="0" smtClean="0"/>
              <a:t>Logical growth solution</a:t>
            </a:r>
          </a:p>
          <a:p>
            <a:pPr lvl="2" eaLnBrk="1" hangingPunct="1"/>
            <a:r>
              <a:rPr lang="en-US" dirty="0" smtClean="0"/>
              <a:t>Modular additions</a:t>
            </a:r>
          </a:p>
          <a:p>
            <a:pPr lvl="1" eaLnBrk="1" hangingPunct="1"/>
            <a:r>
              <a:rPr lang="en-US" dirty="0" smtClean="0"/>
              <a:t>Low-cost LAN infrastructure expansion</a:t>
            </a:r>
          </a:p>
          <a:p>
            <a:pPr lvl="2" eaLnBrk="1" hangingPunct="1"/>
            <a:r>
              <a:rPr lang="en-US" dirty="0" smtClean="0"/>
              <a:t>Easily attach switches</a:t>
            </a:r>
          </a:p>
        </p:txBody>
      </p:sp>
      <p:sp>
        <p:nvSpPr>
          <p:cNvPr id="225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C0F06E5-A08C-401C-851C-837C1C479FC6}" type="slidenum">
              <a:rPr lang="en-US">
                <a:solidFill>
                  <a:srgbClr val="000000"/>
                </a:solidFill>
              </a:rPr>
              <a:pPr eaLnBrk="1" hangingPunct="1"/>
              <a:t>19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Objectives</a:t>
            </a:r>
          </a:p>
        </p:txBody>
      </p:sp>
      <p:sp>
        <p:nvSpPr>
          <p:cNvPr id="4101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Describe the basic and hybrid LAN topologies, and their uses, advantages, and disadvantages</a:t>
            </a:r>
          </a:p>
          <a:p>
            <a:pPr eaLnBrk="1" hangingPunct="1"/>
            <a:r>
              <a:rPr lang="en-US" dirty="0" smtClean="0"/>
              <a:t>Describe the backbone structures that form the foundation for most networks</a:t>
            </a:r>
          </a:p>
          <a:p>
            <a:pPr eaLnBrk="1" hangingPunct="1"/>
            <a:r>
              <a:rPr lang="en-US" dirty="0" smtClean="0"/>
              <a:t>Compare the different types of switching used in data transmission</a:t>
            </a:r>
          </a:p>
          <a:p>
            <a:pPr eaLnBrk="1" hangingPunct="1"/>
            <a:r>
              <a:rPr lang="en-US" dirty="0" smtClean="0"/>
              <a:t>Explain how nodes on Ethernet networks share a communications channel</a:t>
            </a:r>
          </a:p>
          <a:p>
            <a:pPr eaLnBrk="1" hangingPunct="1"/>
            <a:r>
              <a:rPr lang="en-US" dirty="0" smtClean="0"/>
              <a:t>Identify the characteristics of several Ethernet standards</a:t>
            </a:r>
          </a:p>
        </p:txBody>
      </p:sp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EE11F76-2EE7-4B2D-BC75-E69E1F009928}" type="slidenum">
              <a:rPr lang="en-US">
                <a:solidFill>
                  <a:srgbClr val="000000"/>
                </a:solidFill>
              </a:rPr>
              <a:pPr eaLnBrk="1" hangingPunct="1"/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</a:t>
            </a:r>
            <a:r>
              <a:rPr lang="en-US" dirty="0" smtClean="0"/>
              <a:t>Backbone (cont’d.)</a:t>
            </a:r>
            <a:endParaRPr lang="en-US" dirty="0"/>
          </a:p>
        </p:txBody>
      </p:sp>
      <p:sp>
        <p:nvSpPr>
          <p:cNvPr id="23556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Backbone components</a:t>
            </a:r>
          </a:p>
          <a:p>
            <a:pPr lvl="1" eaLnBrk="1" hangingPunct="1"/>
            <a:r>
              <a:rPr lang="en-US" dirty="0" smtClean="0"/>
              <a:t>Gateways, routers, switches</a:t>
            </a:r>
            <a:endParaRPr lang="en-US" sz="2400" dirty="0" smtClean="0"/>
          </a:p>
        </p:txBody>
      </p:sp>
      <p:sp>
        <p:nvSpPr>
          <p:cNvPr id="23554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8851F17-D97B-42BC-86D1-5B6075D4AB81}" type="slidenum">
              <a:rPr lang="en-US">
                <a:solidFill>
                  <a:srgbClr val="000000"/>
                </a:solidFill>
              </a:rPr>
              <a:pPr eaLnBrk="1" hangingPunct="1"/>
              <a:t>20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559" name="Text Box 9"/>
          <p:cNvSpPr txBox="1">
            <a:spLocks noChangeArrowheads="1"/>
          </p:cNvSpPr>
          <p:nvPr/>
        </p:nvSpPr>
        <p:spPr bwMode="auto">
          <a:xfrm>
            <a:off x="3200400" y="5452644"/>
            <a:ext cx="27828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dirty="0"/>
              <a:t>Figure 5-6 A serial backbone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5785110"/>
            <a:ext cx="4219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2" y="2711116"/>
            <a:ext cx="6353175" cy="268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Serial Backbone (cont’d.)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Serial connection of repeating devices</a:t>
            </a:r>
          </a:p>
          <a:p>
            <a:pPr lvl="1" eaLnBrk="1" hangingPunct="1"/>
            <a:r>
              <a:rPr lang="en-US" dirty="0" smtClean="0"/>
              <a:t>Limited distance spanned between each</a:t>
            </a:r>
          </a:p>
          <a:p>
            <a:pPr eaLnBrk="1" hangingPunct="1"/>
            <a:r>
              <a:rPr lang="en-US" dirty="0" smtClean="0"/>
              <a:t>Standards </a:t>
            </a:r>
          </a:p>
          <a:p>
            <a:pPr lvl="1" eaLnBrk="1" hangingPunct="1"/>
            <a:r>
              <a:rPr lang="en-US" dirty="0" smtClean="0"/>
              <a:t>Define number of repeating devices allowed</a:t>
            </a:r>
          </a:p>
          <a:p>
            <a:pPr lvl="1" eaLnBrk="1" hangingPunct="1"/>
            <a:r>
              <a:rPr lang="en-US" dirty="0" smtClean="0"/>
              <a:t>Exceed standards</a:t>
            </a:r>
          </a:p>
          <a:p>
            <a:pPr lvl="2" eaLnBrk="1" hangingPunct="1"/>
            <a:r>
              <a:rPr lang="en-US" dirty="0" smtClean="0"/>
              <a:t>Intermittent, unpredictable data transmission errors</a:t>
            </a:r>
          </a:p>
          <a:p>
            <a:pPr eaLnBrk="1" hangingPunct="1"/>
            <a:r>
              <a:rPr lang="en-US" dirty="0" smtClean="0"/>
              <a:t>Not used in modern networks</a:t>
            </a:r>
          </a:p>
        </p:txBody>
      </p:sp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D79891B-490B-44DE-9941-F5115289E321}" type="slidenum">
              <a:rPr lang="en-US">
                <a:solidFill>
                  <a:srgbClr val="000000"/>
                </a:solidFill>
              </a:rPr>
              <a:pPr eaLnBrk="1" hangingPunct="1"/>
              <a:t>21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Distributed Backbone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Connectivity devices</a:t>
            </a:r>
          </a:p>
          <a:p>
            <a:pPr lvl="1" eaLnBrk="1" hangingPunct="1"/>
            <a:r>
              <a:rPr lang="en-US" dirty="0" smtClean="0"/>
              <a:t>Connected to hierarchy of central connectivity devices</a:t>
            </a:r>
          </a:p>
          <a:p>
            <a:pPr eaLnBrk="1" hangingPunct="1"/>
            <a:r>
              <a:rPr lang="en-US" dirty="0" smtClean="0"/>
              <a:t>Benefit</a:t>
            </a:r>
          </a:p>
          <a:p>
            <a:pPr lvl="1" eaLnBrk="1" hangingPunct="1"/>
            <a:r>
              <a:rPr lang="en-US" dirty="0" smtClean="0"/>
              <a:t>Simple expansion, limited capital outlay</a:t>
            </a:r>
          </a:p>
          <a:p>
            <a:pPr eaLnBrk="1" hangingPunct="1"/>
            <a:r>
              <a:rPr lang="en-US" dirty="0" smtClean="0"/>
              <a:t>More complicated distributed backbone</a:t>
            </a:r>
          </a:p>
          <a:p>
            <a:pPr lvl="1" eaLnBrk="1" hangingPunct="1"/>
            <a:r>
              <a:rPr lang="en-US" dirty="0" smtClean="0"/>
              <a:t>Connects multiple LANs, LAN segments using routers</a:t>
            </a:r>
          </a:p>
          <a:p>
            <a:pPr lvl="1" eaLnBrk="1" hangingPunct="1"/>
            <a:endParaRPr lang="en-US" dirty="0" smtClean="0"/>
          </a:p>
        </p:txBody>
      </p:sp>
      <p:sp>
        <p:nvSpPr>
          <p:cNvPr id="2560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5D678EF-49D2-41FA-AB81-CF39AA10F0D7}" type="slidenum">
              <a:rPr lang="en-US">
                <a:solidFill>
                  <a:srgbClr val="000000"/>
                </a:solidFill>
              </a:rPr>
              <a:pPr eaLnBrk="1" hangingPunct="1"/>
              <a:t>22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Distributed Backbone (cont’d.)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Additional benefits</a:t>
            </a:r>
          </a:p>
          <a:p>
            <a:pPr lvl="1" eaLnBrk="1" hangingPunct="1"/>
            <a:r>
              <a:rPr lang="en-US" dirty="0" smtClean="0"/>
              <a:t>Workgroup segregation</a:t>
            </a:r>
          </a:p>
          <a:p>
            <a:pPr lvl="1" eaLnBrk="1" hangingPunct="1"/>
            <a:r>
              <a:rPr lang="en-US" dirty="0" smtClean="0"/>
              <a:t>May include daisy-chain linked repeating devices</a:t>
            </a:r>
          </a:p>
          <a:p>
            <a:pPr lvl="2" eaLnBrk="1" hangingPunct="1"/>
            <a:r>
              <a:rPr lang="en-US" dirty="0" smtClean="0"/>
              <a:t>Consider length</a:t>
            </a:r>
          </a:p>
          <a:p>
            <a:pPr eaLnBrk="1" hangingPunct="1"/>
            <a:r>
              <a:rPr lang="en-US" dirty="0" smtClean="0"/>
              <a:t>Drawback</a:t>
            </a:r>
          </a:p>
          <a:p>
            <a:pPr lvl="1" eaLnBrk="1" hangingPunct="1"/>
            <a:r>
              <a:rPr lang="en-US" dirty="0" smtClean="0"/>
              <a:t>Potential for single failure points</a:t>
            </a:r>
          </a:p>
          <a:p>
            <a:pPr lvl="1" eaLnBrk="1" hangingPunct="1"/>
            <a:endParaRPr lang="en-US" dirty="0" smtClean="0"/>
          </a:p>
        </p:txBody>
      </p:sp>
      <p:sp>
        <p:nvSpPr>
          <p:cNvPr id="286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6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AE34800-5327-4EBF-BE83-F4A4CF25C9A0}" type="slidenum">
              <a:rPr lang="en-US">
                <a:solidFill>
                  <a:srgbClr val="000000"/>
                </a:solidFill>
              </a:rPr>
              <a:pPr eaLnBrk="1" hangingPunct="1"/>
              <a:t>23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8621"/>
            <a:ext cx="817375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614863" y="5495256"/>
            <a:ext cx="4267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/>
              <a:t>Figure </a:t>
            </a:r>
            <a:r>
              <a:rPr lang="en-US" sz="1600" dirty="0" smtClean="0"/>
              <a:t>5-7 A simple distributed backbone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638926" y="5785110"/>
            <a:ext cx="4219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37494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286000" y="5642975"/>
            <a:ext cx="56147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/>
              <a:t>Figure </a:t>
            </a:r>
            <a:r>
              <a:rPr lang="en-US" sz="1600" dirty="0" smtClean="0"/>
              <a:t>5-8 A distributed backbone connecting multiple LANs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286000" y="5938998"/>
            <a:ext cx="4219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23761"/>
            <a:ext cx="8458200" cy="4871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008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Collapsed Backbone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Uses router or switch</a:t>
            </a:r>
          </a:p>
          <a:p>
            <a:pPr lvl="1" eaLnBrk="1" hangingPunct="1"/>
            <a:r>
              <a:rPr lang="en-US" dirty="0" smtClean="0"/>
              <a:t>Single central connection point for multiple subnetworks</a:t>
            </a:r>
          </a:p>
          <a:p>
            <a:pPr eaLnBrk="1" hangingPunct="1"/>
            <a:r>
              <a:rPr lang="en-US" dirty="0" smtClean="0"/>
              <a:t>Highest layer</a:t>
            </a:r>
          </a:p>
          <a:p>
            <a:pPr lvl="1" eaLnBrk="1" hangingPunct="1"/>
            <a:r>
              <a:rPr lang="en-US" dirty="0" smtClean="0"/>
              <a:t>Single router or switch with multiprocessors</a:t>
            </a:r>
          </a:p>
          <a:p>
            <a:pPr eaLnBrk="1" hangingPunct="1"/>
            <a:r>
              <a:rPr lang="en-US" dirty="0" smtClean="0"/>
              <a:t>Central router failure risk</a:t>
            </a:r>
          </a:p>
          <a:p>
            <a:pPr eaLnBrk="1" hangingPunct="1"/>
            <a:r>
              <a:rPr lang="en-US" dirty="0" smtClean="0"/>
              <a:t>Routers may slow data transmission</a:t>
            </a:r>
          </a:p>
          <a:p>
            <a:pPr eaLnBrk="1" hangingPunct="1"/>
            <a:r>
              <a:rPr lang="en-US" dirty="0" smtClean="0"/>
              <a:t>Advantages</a:t>
            </a:r>
          </a:p>
          <a:p>
            <a:pPr lvl="1" eaLnBrk="1" hangingPunct="1"/>
            <a:r>
              <a:rPr lang="en-US" dirty="0" smtClean="0"/>
              <a:t>Interconnect different subnetwork types</a:t>
            </a:r>
          </a:p>
          <a:p>
            <a:pPr lvl="1" eaLnBrk="1" hangingPunct="1"/>
            <a:r>
              <a:rPr lang="en-US" dirty="0" smtClean="0"/>
              <a:t>Central management</a:t>
            </a:r>
          </a:p>
        </p:txBody>
      </p:sp>
      <p:sp>
        <p:nvSpPr>
          <p:cNvPr id="296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96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A2ADC5A-416D-4361-868E-DAE02D3FE407}" type="slidenum">
              <a:rPr lang="en-US">
                <a:solidFill>
                  <a:srgbClr val="000000"/>
                </a:solidFill>
              </a:rPr>
              <a:pPr eaLnBrk="1" hangingPunct="1"/>
              <a:t>26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3076074" y="5600444"/>
            <a:ext cx="3429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/>
              <a:t>Figure </a:t>
            </a:r>
            <a:r>
              <a:rPr lang="en-US" sz="1600" dirty="0" smtClean="0"/>
              <a:t>5-9 A collapsed backbone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076074" y="5938997"/>
            <a:ext cx="4219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033" y="914400"/>
            <a:ext cx="7056367" cy="452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791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Parallel Backbone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Most robust network backbone</a:t>
            </a:r>
          </a:p>
          <a:p>
            <a:pPr eaLnBrk="1" hangingPunct="1"/>
            <a:r>
              <a:rPr lang="en-US" dirty="0" smtClean="0"/>
              <a:t>More than one central router, switch</a:t>
            </a:r>
          </a:p>
          <a:p>
            <a:pPr lvl="1" eaLnBrk="1" hangingPunct="1"/>
            <a:r>
              <a:rPr lang="en-US" dirty="0" smtClean="0"/>
              <a:t>Connects to each network segment</a:t>
            </a:r>
          </a:p>
          <a:p>
            <a:pPr eaLnBrk="1" hangingPunct="1"/>
            <a:r>
              <a:rPr lang="en-US" dirty="0" smtClean="0"/>
              <a:t>Requires duplicate connections between connectivity devices</a:t>
            </a:r>
          </a:p>
          <a:p>
            <a:pPr eaLnBrk="1" hangingPunct="1"/>
            <a:r>
              <a:rPr lang="en-US" dirty="0" smtClean="0"/>
              <a:t>Advantage</a:t>
            </a:r>
          </a:p>
          <a:p>
            <a:pPr lvl="1" eaLnBrk="1" hangingPunct="1"/>
            <a:r>
              <a:rPr lang="en-US" dirty="0" smtClean="0"/>
              <a:t>Redundant links</a:t>
            </a:r>
          </a:p>
          <a:p>
            <a:pPr lvl="1" eaLnBrk="1" hangingPunct="1"/>
            <a:r>
              <a:rPr lang="en-US" dirty="0" smtClean="0"/>
              <a:t>Increased performance</a:t>
            </a:r>
          </a:p>
          <a:p>
            <a:pPr lvl="1" eaLnBrk="1" hangingPunct="1"/>
            <a:r>
              <a:rPr lang="en-US" dirty="0" smtClean="0"/>
              <a:t>Better fault tolerance</a:t>
            </a:r>
          </a:p>
        </p:txBody>
      </p:sp>
      <p:sp>
        <p:nvSpPr>
          <p:cNvPr id="317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0016FA6-D611-45CC-A4C2-A9F25F09AF79}" type="slidenum">
              <a:rPr lang="en-US">
                <a:solidFill>
                  <a:srgbClr val="000000"/>
                </a:solidFill>
              </a:rPr>
              <a:pPr eaLnBrk="1" hangingPunct="1"/>
              <a:t>28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3064042" y="5431167"/>
            <a:ext cx="3429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/>
              <a:t>Figure </a:t>
            </a:r>
            <a:r>
              <a:rPr lang="en-US" sz="1600" dirty="0" smtClean="0"/>
              <a:t>5-10 A parallel backbone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064042" y="5741055"/>
            <a:ext cx="4219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92660"/>
            <a:ext cx="7673139" cy="4247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941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Simple Physical Topologies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Physical topology</a:t>
            </a:r>
          </a:p>
          <a:p>
            <a:pPr lvl="1" eaLnBrk="1" hangingPunct="1"/>
            <a:r>
              <a:rPr lang="en-US" dirty="0" smtClean="0"/>
              <a:t>Physical network nodes layout</a:t>
            </a:r>
          </a:p>
          <a:p>
            <a:pPr lvl="1" eaLnBrk="1" hangingPunct="1"/>
            <a:r>
              <a:rPr lang="en-US" dirty="0" smtClean="0"/>
              <a:t>Depicts broad scope</a:t>
            </a:r>
          </a:p>
          <a:p>
            <a:pPr lvl="1" eaLnBrk="1" hangingPunct="1"/>
            <a:r>
              <a:rPr lang="en-US" dirty="0" smtClean="0"/>
              <a:t>Does not specify:</a:t>
            </a:r>
          </a:p>
          <a:p>
            <a:pPr lvl="2" eaLnBrk="1" hangingPunct="1"/>
            <a:r>
              <a:rPr lang="en-US" dirty="0" smtClean="0"/>
              <a:t>Device types</a:t>
            </a:r>
          </a:p>
          <a:p>
            <a:pPr lvl="2" eaLnBrk="1" hangingPunct="1"/>
            <a:r>
              <a:rPr lang="en-US" dirty="0" smtClean="0"/>
              <a:t>Connectivity methods</a:t>
            </a:r>
          </a:p>
          <a:p>
            <a:pPr lvl="2" eaLnBrk="1" hangingPunct="1"/>
            <a:r>
              <a:rPr lang="en-US" dirty="0" smtClean="0"/>
              <a:t>Addressing schemes</a:t>
            </a:r>
          </a:p>
          <a:p>
            <a:pPr eaLnBrk="1" hangingPunct="1"/>
            <a:r>
              <a:rPr lang="en-US" dirty="0" smtClean="0"/>
              <a:t>Fundamental shapes</a:t>
            </a:r>
          </a:p>
          <a:p>
            <a:pPr lvl="1" eaLnBrk="1" hangingPunct="1"/>
            <a:r>
              <a:rPr lang="en-US" dirty="0" smtClean="0"/>
              <a:t>Bus, ring, star</a:t>
            </a:r>
          </a:p>
          <a:p>
            <a:pPr lvl="1" eaLnBrk="1" hangingPunct="1"/>
            <a:r>
              <a:rPr lang="en-US" dirty="0" smtClean="0"/>
              <a:t>Hybrid</a:t>
            </a:r>
          </a:p>
        </p:txBody>
      </p:sp>
      <p:sp>
        <p:nvSpPr>
          <p:cNvPr id="51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05847D3-7EDE-4DF9-9B21-F5CAD6DB9275}" type="slidenum">
              <a:rPr lang="en-US">
                <a:solidFill>
                  <a:srgbClr val="000000"/>
                </a:solidFill>
              </a:rPr>
              <a:pPr eaLnBrk="1" hangingPunct="1"/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Switching</a:t>
            </a:r>
          </a:p>
        </p:txBody>
      </p:sp>
      <p:sp>
        <p:nvSpPr>
          <p:cNvPr id="3379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Logical network topology component</a:t>
            </a:r>
          </a:p>
          <a:p>
            <a:pPr eaLnBrk="1" hangingPunct="1"/>
            <a:r>
              <a:rPr lang="en-US" dirty="0" smtClean="0"/>
              <a:t>Determines connection creation between nodes</a:t>
            </a:r>
          </a:p>
          <a:p>
            <a:pPr eaLnBrk="1" hangingPunct="1"/>
            <a:r>
              <a:rPr lang="en-US" dirty="0" smtClean="0"/>
              <a:t>Three methods</a:t>
            </a:r>
          </a:p>
          <a:p>
            <a:pPr lvl="1" eaLnBrk="1" hangingPunct="1"/>
            <a:r>
              <a:rPr lang="en-US" dirty="0" smtClean="0"/>
              <a:t>Circuit switching</a:t>
            </a:r>
          </a:p>
          <a:p>
            <a:pPr lvl="1" eaLnBrk="1" hangingPunct="1"/>
            <a:r>
              <a:rPr lang="en-US" dirty="0"/>
              <a:t>Packet switching</a:t>
            </a:r>
          </a:p>
          <a:p>
            <a:pPr lvl="1" eaLnBrk="1" hangingPunct="1"/>
            <a:r>
              <a:rPr lang="en-US" dirty="0" smtClean="0"/>
              <a:t>Multiprotocol label switching</a:t>
            </a:r>
          </a:p>
        </p:txBody>
      </p:sp>
      <p:sp>
        <p:nvSpPr>
          <p:cNvPr id="337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7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A7FB85B-69AB-4E38-8BE2-51DE67930ED5}" type="slidenum">
              <a:rPr lang="en-US">
                <a:solidFill>
                  <a:srgbClr val="000000"/>
                </a:solidFill>
              </a:rPr>
              <a:pPr eaLnBrk="1" hangingPunct="1"/>
              <a:t>30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Circuit Switching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Connection established between two network nodes</a:t>
            </a:r>
          </a:p>
          <a:p>
            <a:pPr lvl="1" eaLnBrk="1" hangingPunct="1"/>
            <a:r>
              <a:rPr lang="en-US" dirty="0" smtClean="0"/>
              <a:t>Before transmitting data</a:t>
            </a:r>
          </a:p>
          <a:p>
            <a:pPr eaLnBrk="1" hangingPunct="1"/>
            <a:r>
              <a:rPr lang="en-US" dirty="0" smtClean="0"/>
              <a:t>Dedicated bandwidth</a:t>
            </a:r>
          </a:p>
          <a:p>
            <a:pPr eaLnBrk="1" hangingPunct="1"/>
            <a:r>
              <a:rPr lang="en-US" dirty="0" smtClean="0"/>
              <a:t>Data follows same initial path selected by switch</a:t>
            </a:r>
          </a:p>
          <a:p>
            <a:pPr eaLnBrk="1" hangingPunct="1"/>
            <a:r>
              <a:rPr lang="en-US" dirty="0" smtClean="0"/>
              <a:t>Monopolizes bandwidth while connected</a:t>
            </a:r>
          </a:p>
          <a:p>
            <a:pPr lvl="1" eaLnBrk="1" hangingPunct="1"/>
            <a:r>
              <a:rPr lang="en-US" dirty="0" smtClean="0"/>
              <a:t>Resource wasted</a:t>
            </a:r>
          </a:p>
          <a:p>
            <a:pPr eaLnBrk="1" hangingPunct="1"/>
            <a:r>
              <a:rPr lang="en-US" dirty="0" smtClean="0"/>
              <a:t>Uses</a:t>
            </a:r>
          </a:p>
          <a:p>
            <a:pPr lvl="1" eaLnBrk="1" hangingPunct="1"/>
            <a:r>
              <a:rPr lang="en-US" dirty="0" smtClean="0"/>
              <a:t>Live audio, videoconferencing</a:t>
            </a:r>
          </a:p>
          <a:p>
            <a:pPr lvl="1" eaLnBrk="1" hangingPunct="1"/>
            <a:r>
              <a:rPr lang="en-US" dirty="0" smtClean="0"/>
              <a:t>Traditional telephone calls</a:t>
            </a:r>
          </a:p>
        </p:txBody>
      </p:sp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43E7CC1-9F66-4E26-9E1E-FA9A24B97300}" type="slidenum">
              <a:rPr lang="en-US">
                <a:solidFill>
                  <a:srgbClr val="000000"/>
                </a:solidFill>
              </a:rPr>
              <a:pPr eaLnBrk="1" hangingPunct="1"/>
              <a:t>31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Packet Switching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Most popular</a:t>
            </a:r>
          </a:p>
          <a:p>
            <a:pPr eaLnBrk="1" hangingPunct="1"/>
            <a:r>
              <a:rPr lang="en-US" dirty="0" smtClean="0"/>
              <a:t>Breaks data into packets before transporting</a:t>
            </a:r>
          </a:p>
          <a:p>
            <a:pPr eaLnBrk="1" hangingPunct="1"/>
            <a:r>
              <a:rPr lang="en-US" dirty="0" smtClean="0"/>
              <a:t>Packets</a:t>
            </a:r>
          </a:p>
          <a:p>
            <a:pPr lvl="1" eaLnBrk="1" hangingPunct="1"/>
            <a:r>
              <a:rPr lang="en-US" dirty="0" smtClean="0"/>
              <a:t>Travel any network path to destination</a:t>
            </a:r>
          </a:p>
          <a:p>
            <a:pPr lvl="1" eaLnBrk="1" hangingPunct="1"/>
            <a:r>
              <a:rPr lang="en-US" dirty="0" smtClean="0"/>
              <a:t>Find fastest circuit available at any instant</a:t>
            </a:r>
          </a:p>
          <a:p>
            <a:pPr lvl="1" eaLnBrk="1" hangingPunct="1"/>
            <a:r>
              <a:rPr lang="en-US" dirty="0" smtClean="0"/>
              <a:t>Need not follow each other</a:t>
            </a:r>
          </a:p>
          <a:p>
            <a:pPr lvl="1" eaLnBrk="1" hangingPunct="1"/>
            <a:r>
              <a:rPr lang="en-US" dirty="0" smtClean="0"/>
              <a:t>Need not arrive in sequence</a:t>
            </a:r>
          </a:p>
          <a:p>
            <a:pPr lvl="1" eaLnBrk="1" hangingPunct="1"/>
            <a:r>
              <a:rPr lang="en-US" dirty="0" smtClean="0"/>
              <a:t>Reassembled at destination</a:t>
            </a:r>
          </a:p>
          <a:p>
            <a:pPr eaLnBrk="1" hangingPunct="1"/>
            <a:r>
              <a:rPr lang="en-US" dirty="0" smtClean="0"/>
              <a:t>Requires speedy connections for live audio, video transmission</a:t>
            </a:r>
          </a:p>
        </p:txBody>
      </p:sp>
      <p:sp>
        <p:nvSpPr>
          <p:cNvPr id="368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7E6FE63-EEF0-4EBB-9F76-8990D308D791}" type="slidenum">
              <a:rPr lang="en-US">
                <a:solidFill>
                  <a:srgbClr val="000000"/>
                </a:solidFill>
              </a:rPr>
              <a:pPr eaLnBrk="1" hangingPunct="1"/>
              <a:t>32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MPLS (Multiprotocol Label Switching)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Introduced by IETF in 1999</a:t>
            </a:r>
          </a:p>
          <a:p>
            <a:r>
              <a:rPr lang="en-US" dirty="0" smtClean="0"/>
              <a:t>Enables multiple types of Layer 3 protocols:</a:t>
            </a:r>
          </a:p>
          <a:p>
            <a:pPr lvl="1"/>
            <a:r>
              <a:rPr lang="en-US" dirty="0" smtClean="0"/>
              <a:t>To travel over any one of several Layer 2 protocols</a:t>
            </a:r>
          </a:p>
          <a:p>
            <a:r>
              <a:rPr lang="en-US" dirty="0" smtClean="0"/>
              <a:t>Most often supports IP</a:t>
            </a:r>
          </a:p>
          <a:p>
            <a:pPr eaLnBrk="1" hangingPunct="1"/>
            <a:r>
              <a:rPr lang="en-US" dirty="0"/>
              <a:t>Common use</a:t>
            </a:r>
          </a:p>
          <a:p>
            <a:pPr lvl="1" eaLnBrk="1" hangingPunct="1"/>
            <a:r>
              <a:rPr lang="en-US" dirty="0"/>
              <a:t>Layer 2 WAN </a:t>
            </a:r>
            <a:r>
              <a:rPr lang="en-US" dirty="0" smtClean="0"/>
              <a:t>protocols</a:t>
            </a:r>
          </a:p>
          <a:p>
            <a:r>
              <a:rPr lang="en-US" dirty="0" smtClean="0"/>
              <a:t>Offers potentially faster transmission than packet- or circuit-switched networks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459AD7-A5D3-4044-A21F-E9BACB4CDE0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62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MPLS (cont’d.)</a:t>
            </a:r>
            <a:endParaRPr lang="en-US" dirty="0"/>
          </a:p>
        </p:txBody>
      </p:sp>
      <p:sp>
        <p:nvSpPr>
          <p:cNvPr id="3994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Advantages</a:t>
            </a:r>
          </a:p>
          <a:p>
            <a:pPr lvl="1" eaLnBrk="1" hangingPunct="1"/>
            <a:r>
              <a:rPr lang="en-US" dirty="0" smtClean="0"/>
              <a:t>Use packet-switched technologies over traditionally circuit switched networks</a:t>
            </a:r>
          </a:p>
          <a:p>
            <a:pPr lvl="1" eaLnBrk="1" hangingPunct="1"/>
            <a:r>
              <a:rPr lang="en-US" dirty="0" smtClean="0"/>
              <a:t>Create end-to-end paths</a:t>
            </a:r>
          </a:p>
          <a:p>
            <a:pPr lvl="1" eaLnBrk="1" hangingPunct="1"/>
            <a:r>
              <a:rPr lang="en-US" dirty="0" smtClean="0"/>
              <a:t>Addresses traditional packet switching limitations</a:t>
            </a:r>
          </a:p>
          <a:p>
            <a:pPr lvl="1" eaLnBrk="1" hangingPunct="1"/>
            <a:r>
              <a:rPr lang="en-US" dirty="0" smtClean="0"/>
              <a:t>Better QoS (quality of service)</a:t>
            </a:r>
          </a:p>
        </p:txBody>
      </p:sp>
      <p:sp>
        <p:nvSpPr>
          <p:cNvPr id="3993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CD263C-0735-4A78-93BF-493CF4A75272}" type="slidenum">
              <a:rPr lang="en-US">
                <a:solidFill>
                  <a:srgbClr val="000000"/>
                </a:solidFill>
              </a:rPr>
              <a:pPr eaLnBrk="1" hangingPunct="1"/>
              <a:t>34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4267200"/>
            <a:ext cx="7686675" cy="1474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2819400" y="5771725"/>
            <a:ext cx="3733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/>
              <a:t>Figure </a:t>
            </a:r>
            <a:r>
              <a:rPr lang="en-US" sz="1600" dirty="0" smtClean="0"/>
              <a:t>5-11 MPLS shim within a frame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831432" y="6012889"/>
            <a:ext cx="4219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Ethernet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Most popular networking technology used on modern LANs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Benefits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Flexible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Can run on various network media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Excellent throughput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Reasonable cost 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All variations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Share common access method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CSMA/CD</a:t>
            </a:r>
          </a:p>
        </p:txBody>
      </p:sp>
      <p:sp>
        <p:nvSpPr>
          <p:cNvPr id="409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E16468D-2F87-4AC4-9BF7-FF3D1B49FFCD}" type="slidenum">
              <a:rPr lang="en-US">
                <a:solidFill>
                  <a:srgbClr val="000000"/>
                </a:solidFill>
              </a:rPr>
              <a:pPr eaLnBrk="1" hangingPunct="1"/>
              <a:t>35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CSMA/CD (Carrier Sense Multiple Access with Collision Detection)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Network access method</a:t>
            </a:r>
          </a:p>
          <a:p>
            <a:pPr lvl="1" eaLnBrk="1" hangingPunct="1"/>
            <a:r>
              <a:rPr lang="en-US" dirty="0" smtClean="0"/>
              <a:t>Controls how nodes access communications channel</a:t>
            </a:r>
          </a:p>
          <a:p>
            <a:pPr lvl="1" eaLnBrk="1" hangingPunct="1"/>
            <a:r>
              <a:rPr lang="en-US" dirty="0" smtClean="0"/>
              <a:t>Necessary to share finite bandwidth</a:t>
            </a:r>
          </a:p>
          <a:p>
            <a:pPr eaLnBrk="1" hangingPunct="1"/>
            <a:r>
              <a:rPr lang="en-US" dirty="0" smtClean="0"/>
              <a:t>Carrier sense</a:t>
            </a:r>
          </a:p>
          <a:p>
            <a:pPr lvl="1" eaLnBrk="1" hangingPunct="1"/>
            <a:r>
              <a:rPr lang="en-US" dirty="0" smtClean="0"/>
              <a:t>Ethernet NICs listen, wait until free channel detected</a:t>
            </a:r>
          </a:p>
          <a:p>
            <a:pPr eaLnBrk="1" hangingPunct="1"/>
            <a:r>
              <a:rPr lang="en-US" dirty="0" smtClean="0"/>
              <a:t>Multiple access</a:t>
            </a:r>
          </a:p>
          <a:p>
            <a:pPr lvl="1" eaLnBrk="1" hangingPunct="1"/>
            <a:r>
              <a:rPr lang="en-US" dirty="0" smtClean="0"/>
              <a:t>Ethernet nodes simultaneously monitor traffic, access media</a:t>
            </a:r>
          </a:p>
        </p:txBody>
      </p:sp>
      <p:sp>
        <p:nvSpPr>
          <p:cNvPr id="419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19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604071E-F969-43CC-9E90-CEC58606C54D}" type="slidenum">
              <a:rPr lang="en-US">
                <a:solidFill>
                  <a:srgbClr val="000000"/>
                </a:solidFill>
              </a:rPr>
              <a:pPr eaLnBrk="1" hangingPunct="1"/>
              <a:t>36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CSMA/CD (cont’d.)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Collision</a:t>
            </a:r>
          </a:p>
          <a:p>
            <a:pPr lvl="1" eaLnBrk="1" hangingPunct="1"/>
            <a:r>
              <a:rPr lang="en-US" dirty="0" smtClean="0"/>
              <a:t>Two nodes simultaneously:</a:t>
            </a:r>
          </a:p>
          <a:p>
            <a:pPr lvl="2" eaLnBrk="1" hangingPunct="1"/>
            <a:r>
              <a:rPr lang="en-US" dirty="0" smtClean="0"/>
              <a:t>Check channel, determine it is free, begin transmission</a:t>
            </a:r>
          </a:p>
          <a:p>
            <a:pPr eaLnBrk="1" hangingPunct="1"/>
            <a:r>
              <a:rPr lang="en-US" dirty="0" smtClean="0"/>
              <a:t>Collision detection</a:t>
            </a:r>
          </a:p>
          <a:p>
            <a:pPr lvl="1" eaLnBrk="1" hangingPunct="1"/>
            <a:r>
              <a:rPr lang="en-US" dirty="0" smtClean="0"/>
              <a:t>Manner nodes respond to collision</a:t>
            </a:r>
          </a:p>
          <a:p>
            <a:pPr lvl="1" eaLnBrk="1" hangingPunct="1"/>
            <a:r>
              <a:rPr lang="en-US" dirty="0" smtClean="0"/>
              <a:t>Requires collision detection routine</a:t>
            </a:r>
          </a:p>
          <a:p>
            <a:pPr lvl="2" eaLnBrk="1" hangingPunct="1"/>
            <a:r>
              <a:rPr lang="en-US" dirty="0" smtClean="0"/>
              <a:t>Enacted if node detects collision</a:t>
            </a:r>
          </a:p>
          <a:p>
            <a:pPr lvl="1" eaLnBrk="1" hangingPunct="1"/>
            <a:r>
              <a:rPr lang="en-US" dirty="0" smtClean="0"/>
              <a:t>Jamming</a:t>
            </a:r>
          </a:p>
          <a:p>
            <a:pPr lvl="2" eaLnBrk="1" hangingPunct="1"/>
            <a:r>
              <a:rPr lang="en-US" dirty="0" smtClean="0"/>
              <a:t>NIC issues 32-bit sequence</a:t>
            </a:r>
          </a:p>
          <a:p>
            <a:pPr lvl="2" eaLnBrk="1" hangingPunct="1"/>
            <a:r>
              <a:rPr lang="en-US" dirty="0" smtClean="0"/>
              <a:t>Indicates previous message faulty </a:t>
            </a:r>
          </a:p>
        </p:txBody>
      </p:sp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30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5E39624-EB4D-4E4C-9201-FFDF739B7180}" type="slidenum">
              <a:rPr lang="en-US">
                <a:solidFill>
                  <a:srgbClr val="000000"/>
                </a:solidFill>
              </a:rPr>
              <a:pPr eaLnBrk="1" hangingPunct="1"/>
              <a:t>37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CSMA/CD (cont’d.)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Heavily trafficked network segments</a:t>
            </a:r>
          </a:p>
          <a:p>
            <a:pPr lvl="1" eaLnBrk="1" hangingPunct="1"/>
            <a:r>
              <a:rPr lang="en-US" dirty="0" smtClean="0"/>
              <a:t>Collisions common</a:t>
            </a:r>
          </a:p>
          <a:p>
            <a:pPr eaLnBrk="1" hangingPunct="1"/>
            <a:r>
              <a:rPr lang="en-US" dirty="0" smtClean="0"/>
              <a:t>Segment growth</a:t>
            </a:r>
          </a:p>
          <a:p>
            <a:pPr lvl="1" eaLnBrk="1" hangingPunct="1"/>
            <a:r>
              <a:rPr lang="en-US" dirty="0" smtClean="0"/>
              <a:t>Performance suffers</a:t>
            </a:r>
          </a:p>
          <a:p>
            <a:pPr lvl="1" eaLnBrk="1" hangingPunct="1"/>
            <a:r>
              <a:rPr lang="en-US" dirty="0" smtClean="0"/>
              <a:t>“Critical mass” number dependencies</a:t>
            </a:r>
          </a:p>
          <a:p>
            <a:pPr lvl="2" eaLnBrk="1" hangingPunct="1"/>
            <a:r>
              <a:rPr lang="en-US" dirty="0" smtClean="0"/>
              <a:t>Data type and volume regularly transmitted</a:t>
            </a:r>
          </a:p>
          <a:p>
            <a:pPr eaLnBrk="1" hangingPunct="1"/>
            <a:r>
              <a:rPr lang="en-US" dirty="0" smtClean="0"/>
              <a:t>Collisions corrupt data, truncate data frames</a:t>
            </a:r>
          </a:p>
          <a:p>
            <a:pPr lvl="1" eaLnBrk="1" hangingPunct="1"/>
            <a:r>
              <a:rPr lang="en-US" dirty="0" smtClean="0"/>
              <a:t>Network must detect and compensate</a:t>
            </a:r>
          </a:p>
        </p:txBody>
      </p:sp>
      <p:sp>
        <p:nvSpPr>
          <p:cNvPr id="440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40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D465A46-5F9B-4F71-B3FB-8F96D5857DC2}" type="slidenum">
              <a:rPr lang="en-US">
                <a:solidFill>
                  <a:srgbClr val="000000"/>
                </a:solidFill>
              </a:rPr>
              <a:pPr eaLnBrk="1" hangingPunct="1"/>
              <a:t>38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7" y="838200"/>
            <a:ext cx="7248525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3124200" y="5257800"/>
            <a:ext cx="3733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/>
              <a:t>Figure </a:t>
            </a:r>
            <a:r>
              <a:rPr lang="en-US" sz="1600" dirty="0" smtClean="0"/>
              <a:t>5-12 CSMA/CD process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100137" y="5596353"/>
            <a:ext cx="4219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11693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Bus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Bus topology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Single cable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Connects all network nodes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No intervening connectivity devices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One shared communication channel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Physical medium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Coaxial cable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Passive topology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Node listens for, accepts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Uses broadcast to send</a:t>
            </a:r>
          </a:p>
        </p:txBody>
      </p:sp>
      <p:sp>
        <p:nvSpPr>
          <p:cNvPr id="61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9B0C795-603F-49B9-A393-97196D7CA44B}" type="slidenum">
              <a:rPr lang="en-US">
                <a:solidFill>
                  <a:srgbClr val="000000"/>
                </a:solidFill>
              </a:rPr>
              <a:pPr eaLnBrk="1" hangingPunct="1"/>
              <a:t>4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CSMA/CD (cont’d.)</a:t>
            </a:r>
          </a:p>
        </p:txBody>
      </p:sp>
      <p:sp>
        <p:nvSpPr>
          <p:cNvPr id="4608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Collision domain</a:t>
            </a:r>
          </a:p>
          <a:p>
            <a:pPr lvl="1" eaLnBrk="1" hangingPunct="1"/>
            <a:r>
              <a:rPr lang="en-US" dirty="0" smtClean="0"/>
              <a:t>Portion of network where collisions occur</a:t>
            </a:r>
          </a:p>
          <a:p>
            <a:pPr eaLnBrk="1" hangingPunct="1"/>
            <a:r>
              <a:rPr lang="en-US" dirty="0" smtClean="0"/>
              <a:t>Ethernet network design</a:t>
            </a:r>
          </a:p>
          <a:p>
            <a:pPr lvl="1" eaLnBrk="1" hangingPunct="1"/>
            <a:r>
              <a:rPr lang="en-US" dirty="0" smtClean="0"/>
              <a:t>Repeaters repeat collisions</a:t>
            </a:r>
          </a:p>
          <a:p>
            <a:pPr lvl="2" eaLnBrk="1" hangingPunct="1"/>
            <a:r>
              <a:rPr lang="en-US" dirty="0" smtClean="0"/>
              <a:t>Result in larger collision domain</a:t>
            </a:r>
          </a:p>
          <a:p>
            <a:pPr lvl="1" eaLnBrk="1" hangingPunct="1"/>
            <a:r>
              <a:rPr lang="en-US" dirty="0" smtClean="0"/>
              <a:t>Switches and routers</a:t>
            </a:r>
          </a:p>
          <a:p>
            <a:pPr lvl="2" eaLnBrk="1" hangingPunct="1"/>
            <a:r>
              <a:rPr lang="en-US" dirty="0" smtClean="0"/>
              <a:t>Separate collision domains</a:t>
            </a:r>
          </a:p>
          <a:p>
            <a:pPr eaLnBrk="1" hangingPunct="1"/>
            <a:r>
              <a:rPr lang="en-US" dirty="0" smtClean="0"/>
              <a:t>Collision domains differ from broadcast domains</a:t>
            </a:r>
          </a:p>
        </p:txBody>
      </p:sp>
      <p:sp>
        <p:nvSpPr>
          <p:cNvPr id="460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1BEF2A5-DA88-4241-A8C5-394C522A4FB7}" type="slidenum">
              <a:rPr lang="en-US">
                <a:solidFill>
                  <a:srgbClr val="000000"/>
                </a:solidFill>
              </a:rPr>
              <a:pPr eaLnBrk="1" hangingPunct="1"/>
              <a:t>40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286000" y="5257800"/>
            <a:ext cx="5334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/>
              <a:t>Figure </a:t>
            </a:r>
            <a:r>
              <a:rPr lang="en-US" sz="1600" dirty="0" smtClean="0"/>
              <a:t>5-13 Broadcast domains and collision domains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286000" y="5585992"/>
            <a:ext cx="4219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87" y="779871"/>
            <a:ext cx="7810500" cy="4210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159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CSMA/CD (cont’d.)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Ethernet cabling distance limitations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Effected by collision domains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Data propagation delay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Data travel time too long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Cannot identify collisions accurately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100  or 1000 Mbps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Three segment maximum connected with two repeating devices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10 Mbps buses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Five segment maximum connected with four repeating devices</a:t>
            </a:r>
          </a:p>
        </p:txBody>
      </p:sp>
      <p:sp>
        <p:nvSpPr>
          <p:cNvPr id="471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71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189E8AD-44A1-4184-A905-7BB25B91915F}" type="slidenum">
              <a:rPr lang="en-US">
                <a:solidFill>
                  <a:srgbClr val="000000"/>
                </a:solidFill>
              </a:rPr>
              <a:pPr eaLnBrk="1" hangingPunct="1"/>
              <a:t>42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Ethernet Standards for Copper Cable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IEEE Physical layer standards</a:t>
            </a:r>
          </a:p>
          <a:p>
            <a:pPr lvl="1" eaLnBrk="1" hangingPunct="1"/>
            <a:r>
              <a:rPr lang="en-US" dirty="0" smtClean="0"/>
              <a:t>Specify how signals transmit to media</a:t>
            </a:r>
          </a:p>
          <a:p>
            <a:pPr lvl="1" eaLnBrk="1" hangingPunct="1"/>
            <a:r>
              <a:rPr lang="en-US" dirty="0" smtClean="0"/>
              <a:t>Differ significantly in signal encoding</a:t>
            </a:r>
          </a:p>
          <a:p>
            <a:pPr lvl="2" eaLnBrk="1" hangingPunct="1"/>
            <a:r>
              <a:rPr lang="en-US" dirty="0" smtClean="0"/>
              <a:t>Affect maximum throughput, segment length, wiring requirements</a:t>
            </a:r>
          </a:p>
        </p:txBody>
      </p:sp>
      <p:sp>
        <p:nvSpPr>
          <p:cNvPr id="4813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813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F58E25C-CF14-455B-A0D7-7CAECCF19A7A}" type="slidenum">
              <a:rPr lang="en-US">
                <a:solidFill>
                  <a:srgbClr val="000000"/>
                </a:solidFill>
              </a:rPr>
              <a:pPr eaLnBrk="1" hangingPunct="1"/>
              <a:t>43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Ethernet Standards for Copper Cable (cont’d.)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10Base-T</a:t>
            </a:r>
          </a:p>
          <a:p>
            <a:pPr lvl="1"/>
            <a:r>
              <a:rPr lang="en-US" dirty="0" smtClean="0"/>
              <a:t>10 represents maximum throughput: 10 Mbps</a:t>
            </a:r>
          </a:p>
          <a:p>
            <a:pPr lvl="1"/>
            <a:r>
              <a:rPr lang="en-US" dirty="0" smtClean="0"/>
              <a:t>Base indicates baseband transmission</a:t>
            </a:r>
          </a:p>
          <a:p>
            <a:pPr lvl="1"/>
            <a:r>
              <a:rPr lang="en-US" dirty="0" smtClean="0"/>
              <a:t>T stands for twisted pair</a:t>
            </a:r>
          </a:p>
          <a:p>
            <a:pPr lvl="1"/>
            <a:r>
              <a:rPr lang="en-US" dirty="0" smtClean="0"/>
              <a:t>Two pairs of wires: transmit and receive</a:t>
            </a:r>
          </a:p>
          <a:p>
            <a:pPr lvl="2"/>
            <a:r>
              <a:rPr lang="en-US" dirty="0" smtClean="0"/>
              <a:t>Full-duplex transmission</a:t>
            </a:r>
          </a:p>
          <a:p>
            <a:pPr lvl="1"/>
            <a:r>
              <a:rPr lang="en-US" dirty="0" smtClean="0"/>
              <a:t>Follows 5-4-3 rule of networking</a:t>
            </a:r>
          </a:p>
          <a:p>
            <a:pPr lvl="2"/>
            <a:r>
              <a:rPr lang="en-US" dirty="0" smtClean="0"/>
              <a:t>Five network segments</a:t>
            </a:r>
          </a:p>
          <a:p>
            <a:pPr lvl="2"/>
            <a:r>
              <a:rPr lang="en-US" dirty="0" smtClean="0"/>
              <a:t>Four repeating devices</a:t>
            </a:r>
          </a:p>
          <a:p>
            <a:pPr lvl="2"/>
            <a:r>
              <a:rPr lang="en-US" dirty="0" smtClean="0"/>
              <a:t>Three populated segments maximum</a:t>
            </a:r>
          </a:p>
        </p:txBody>
      </p:sp>
      <p:sp>
        <p:nvSpPr>
          <p:cNvPr id="4915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E1EA6DA-F7BD-49C6-A825-6A9EBE855A08}" type="slidenum">
              <a:rPr lang="en-US" smtClean="0"/>
              <a:pPr/>
              <a:t>44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833437" y="5261139"/>
            <a:ext cx="3124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/>
              <a:t>Figure </a:t>
            </a:r>
            <a:r>
              <a:rPr lang="en-US" sz="1600" dirty="0" smtClean="0"/>
              <a:t>5-14 A 10Base-T network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833437" y="5585991"/>
            <a:ext cx="4219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57736"/>
            <a:ext cx="8210550" cy="4057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6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Ethernet Standards for Copper Cable (cont’d.)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100Base-T (Fast Ethernet)</a:t>
            </a:r>
          </a:p>
          <a:p>
            <a:pPr lvl="1"/>
            <a:r>
              <a:rPr lang="en-US" dirty="0" smtClean="0"/>
              <a:t>IEEE 802.3u standard</a:t>
            </a:r>
          </a:p>
          <a:p>
            <a:pPr lvl="1"/>
            <a:r>
              <a:rPr lang="en-US" dirty="0" smtClean="0"/>
              <a:t>Similarities with 10Base-T</a:t>
            </a:r>
          </a:p>
          <a:p>
            <a:pPr lvl="2"/>
            <a:r>
              <a:rPr lang="en-US" dirty="0" smtClean="0"/>
              <a:t>Baseband transmission, star topology, RJ-45 connectors</a:t>
            </a:r>
          </a:p>
          <a:p>
            <a:pPr lvl="1"/>
            <a:r>
              <a:rPr lang="en-US" dirty="0" smtClean="0"/>
              <a:t>Supports three network segments maximum </a:t>
            </a:r>
          </a:p>
          <a:p>
            <a:pPr lvl="2"/>
            <a:r>
              <a:rPr lang="en-US" dirty="0" smtClean="0"/>
              <a:t>Connected with two repeating devices</a:t>
            </a:r>
          </a:p>
          <a:p>
            <a:pPr lvl="2"/>
            <a:r>
              <a:rPr lang="en-US" dirty="0" smtClean="0"/>
              <a:t>100 meter segment length limit between nodes</a:t>
            </a:r>
          </a:p>
          <a:p>
            <a:pPr lvl="1"/>
            <a:r>
              <a:rPr lang="en-US" dirty="0" smtClean="0"/>
              <a:t>100Base-TX</a:t>
            </a:r>
          </a:p>
          <a:p>
            <a:pPr lvl="2"/>
            <a:r>
              <a:rPr lang="en-US" dirty="0" smtClean="0"/>
              <a:t>100-Mbps throughput over twisted pair</a:t>
            </a:r>
          </a:p>
          <a:p>
            <a:pPr lvl="2"/>
            <a:r>
              <a:rPr lang="en-US" dirty="0" smtClean="0"/>
              <a:t>Full-duplex transmission: doubles effective bandwidth</a:t>
            </a:r>
          </a:p>
        </p:txBody>
      </p:sp>
      <p:sp>
        <p:nvSpPr>
          <p:cNvPr id="5120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120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2D58FEC-4873-4EF9-A8BB-D7107D983253}" type="slidenum">
              <a:rPr lang="en-US" smtClean="0"/>
              <a:pPr/>
              <a:t>46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3030704" y="5040198"/>
            <a:ext cx="3124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/>
              <a:t>Figure </a:t>
            </a:r>
            <a:r>
              <a:rPr lang="en-US" sz="1600" dirty="0" smtClean="0"/>
              <a:t>5-15 A 10Base-T network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014662" y="5370731"/>
            <a:ext cx="4219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26" y="1371600"/>
            <a:ext cx="7629525" cy="3264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746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Ethernet Standards for Copper Cable (cont’d.)</a:t>
            </a:r>
          </a:p>
        </p:txBody>
      </p:sp>
      <p:sp>
        <p:nvSpPr>
          <p:cNvPr id="5325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1000Base-T (Gigabit Ethernet)</a:t>
            </a:r>
          </a:p>
          <a:p>
            <a:pPr lvl="1"/>
            <a:r>
              <a:rPr lang="en-US" dirty="0" smtClean="0"/>
              <a:t>IEEE 802.3ab standard</a:t>
            </a:r>
          </a:p>
          <a:p>
            <a:pPr lvl="1"/>
            <a:r>
              <a:rPr lang="en-US" dirty="0" smtClean="0"/>
              <a:t>1000 represents 1000 Mbps</a:t>
            </a:r>
          </a:p>
          <a:p>
            <a:pPr lvl="1"/>
            <a:r>
              <a:rPr lang="en-US" dirty="0" smtClean="0"/>
              <a:t>Base indicates baseband transmission</a:t>
            </a:r>
          </a:p>
          <a:p>
            <a:pPr lvl="1"/>
            <a:r>
              <a:rPr lang="en-US" dirty="0" smtClean="0"/>
              <a:t>T indicates twisted pair wiring</a:t>
            </a:r>
          </a:p>
          <a:p>
            <a:pPr lvl="1"/>
            <a:r>
              <a:rPr lang="en-US" dirty="0" smtClean="0"/>
              <a:t>Four pairs of wires in Cat 5 or higher cable</a:t>
            </a:r>
          </a:p>
          <a:p>
            <a:pPr lvl="2"/>
            <a:r>
              <a:rPr lang="en-US" dirty="0" smtClean="0"/>
              <a:t>Transmit and receive signals</a:t>
            </a:r>
          </a:p>
          <a:p>
            <a:pPr lvl="1"/>
            <a:r>
              <a:rPr lang="en-US" dirty="0" smtClean="0"/>
              <a:t>Data encoding scheme: different from 100Base-T</a:t>
            </a:r>
          </a:p>
          <a:p>
            <a:pPr lvl="1"/>
            <a:r>
              <a:rPr lang="en-US" dirty="0" smtClean="0"/>
              <a:t>Standards can be combined</a:t>
            </a:r>
          </a:p>
          <a:p>
            <a:pPr lvl="1"/>
            <a:r>
              <a:rPr lang="en-US" dirty="0" smtClean="0"/>
              <a:t>Maximum segment length: 100 meters, one repeater</a:t>
            </a:r>
          </a:p>
        </p:txBody>
      </p:sp>
      <p:sp>
        <p:nvSpPr>
          <p:cNvPr id="5325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3251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A08581B-FC7D-4FED-B951-C53977492741}" type="slidenum">
              <a:rPr lang="en-US" smtClean="0"/>
              <a:pPr/>
              <a:t>48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Ethernet Standards for Copper Cable (cont’d.)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10GBase-T</a:t>
            </a:r>
          </a:p>
          <a:p>
            <a:pPr lvl="1"/>
            <a:r>
              <a:rPr lang="en-US" dirty="0" smtClean="0"/>
              <a:t>IEEE 802.3an</a:t>
            </a:r>
          </a:p>
          <a:p>
            <a:pPr lvl="1"/>
            <a:r>
              <a:rPr lang="en-US" dirty="0" smtClean="0"/>
              <a:t>Pushing limits of twisted pair</a:t>
            </a:r>
          </a:p>
          <a:p>
            <a:pPr lvl="2"/>
            <a:r>
              <a:rPr lang="en-US" dirty="0" smtClean="0"/>
              <a:t>Requires Cat 6, 6a, or 7 cabling</a:t>
            </a:r>
          </a:p>
          <a:p>
            <a:pPr lvl="2"/>
            <a:r>
              <a:rPr lang="en-US" dirty="0" smtClean="0"/>
              <a:t>Maximum segment length: 100 meters</a:t>
            </a:r>
          </a:p>
          <a:p>
            <a:pPr lvl="1"/>
            <a:r>
              <a:rPr lang="en-US" dirty="0" smtClean="0"/>
              <a:t>Benefits</a:t>
            </a:r>
          </a:p>
          <a:p>
            <a:pPr lvl="2"/>
            <a:r>
              <a:rPr lang="en-US" dirty="0" smtClean="0"/>
              <a:t>Very fast data transmission</a:t>
            </a:r>
          </a:p>
          <a:p>
            <a:pPr lvl="2"/>
            <a:r>
              <a:rPr lang="en-US" dirty="0" smtClean="0"/>
              <a:t>Cheaper than fiber-optic</a:t>
            </a:r>
          </a:p>
          <a:p>
            <a:pPr lvl="1"/>
            <a:r>
              <a:rPr lang="en-US" dirty="0" smtClean="0"/>
              <a:t>Uses</a:t>
            </a:r>
          </a:p>
          <a:p>
            <a:pPr lvl="2"/>
            <a:r>
              <a:rPr lang="en-US" dirty="0" smtClean="0"/>
              <a:t>Connect network devices</a:t>
            </a:r>
          </a:p>
          <a:p>
            <a:pPr lvl="2"/>
            <a:r>
              <a:rPr lang="en-US" dirty="0" smtClean="0"/>
              <a:t>Connect servers, workstations to LAN</a:t>
            </a:r>
          </a:p>
        </p:txBody>
      </p:sp>
      <p:sp>
        <p:nvSpPr>
          <p:cNvPr id="5427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427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3A473DF-A24A-4FD0-AD2A-CB74BE4AE5FA}" type="slidenum">
              <a:rPr lang="en-US" smtClean="0"/>
              <a:pPr/>
              <a:t>49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Bus (cont’d.)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Terminators</a:t>
            </a:r>
          </a:p>
          <a:p>
            <a:pPr lvl="1" eaLnBrk="1" hangingPunct="1"/>
            <a:r>
              <a:rPr lang="en-US" dirty="0" smtClean="0"/>
              <a:t>50-ohm resistors</a:t>
            </a:r>
          </a:p>
          <a:p>
            <a:pPr lvl="1" eaLnBrk="1" hangingPunct="1"/>
            <a:r>
              <a:rPr lang="en-US" dirty="0" smtClean="0"/>
              <a:t>Stop signal at end of wire</a:t>
            </a:r>
          </a:p>
          <a:p>
            <a:pPr eaLnBrk="1" hangingPunct="1"/>
            <a:r>
              <a:rPr lang="en-US" dirty="0" smtClean="0"/>
              <a:t>Signal bounce</a:t>
            </a:r>
          </a:p>
          <a:p>
            <a:pPr lvl="1" eaLnBrk="1" hangingPunct="1"/>
            <a:r>
              <a:rPr lang="en-US" dirty="0" smtClean="0"/>
              <a:t>Signal travels endlessly between two network ends</a:t>
            </a:r>
          </a:p>
          <a:p>
            <a:pPr eaLnBrk="1" hangingPunct="1"/>
            <a:r>
              <a:rPr lang="en-US" dirty="0" smtClean="0"/>
              <a:t>One end grounded</a:t>
            </a:r>
          </a:p>
          <a:p>
            <a:pPr lvl="1" eaLnBrk="1" hangingPunct="1"/>
            <a:r>
              <a:rPr lang="en-US" dirty="0" smtClean="0"/>
              <a:t>Removes static electricity</a:t>
            </a:r>
          </a:p>
        </p:txBody>
      </p:sp>
      <p:sp>
        <p:nvSpPr>
          <p:cNvPr id="71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76D8F5D-D5C3-4863-B443-5A58AA5105FF}" type="slidenum">
              <a:rPr lang="en-US">
                <a:solidFill>
                  <a:srgbClr val="000000"/>
                </a:solidFill>
              </a:rPr>
              <a:pPr eaLnBrk="1" hangingPunct="1"/>
              <a:t>5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Ethernet Standards for Fiber-Optic Cable</a:t>
            </a:r>
            <a:endParaRPr lang="en-US" dirty="0" smtClean="0"/>
          </a:p>
        </p:txBody>
      </p:sp>
      <p:sp>
        <p:nvSpPr>
          <p:cNvPr id="5530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100Base-FX (Fast Ethernet)</a:t>
            </a:r>
          </a:p>
          <a:p>
            <a:pPr lvl="1"/>
            <a:r>
              <a:rPr lang="en-US" dirty="0" smtClean="0"/>
              <a:t>100-Mbps throughput, baseband, fiber-optic cabling</a:t>
            </a:r>
          </a:p>
          <a:p>
            <a:pPr lvl="2"/>
            <a:r>
              <a:rPr lang="en-US" dirty="0" smtClean="0"/>
              <a:t>Multimode fiber containing at least two strands</a:t>
            </a:r>
          </a:p>
          <a:p>
            <a:pPr lvl="1"/>
            <a:r>
              <a:rPr lang="en-US" dirty="0" smtClean="0"/>
              <a:t>Half-duplex mode</a:t>
            </a:r>
          </a:p>
          <a:p>
            <a:pPr lvl="2"/>
            <a:r>
              <a:rPr lang="en-US" dirty="0" smtClean="0"/>
              <a:t>One strand receives; one strand transmits</a:t>
            </a:r>
          </a:p>
          <a:p>
            <a:pPr lvl="2"/>
            <a:r>
              <a:rPr lang="en-US" dirty="0" smtClean="0"/>
              <a:t>412 meters segment length</a:t>
            </a:r>
          </a:p>
          <a:p>
            <a:pPr lvl="1"/>
            <a:r>
              <a:rPr lang="en-US" dirty="0" smtClean="0"/>
              <a:t>Full duplex-mode</a:t>
            </a:r>
          </a:p>
          <a:p>
            <a:pPr lvl="2"/>
            <a:r>
              <a:rPr lang="en-US" dirty="0" smtClean="0"/>
              <a:t>Both strands send and receive</a:t>
            </a:r>
          </a:p>
          <a:p>
            <a:pPr lvl="2"/>
            <a:r>
              <a:rPr lang="en-US" dirty="0" smtClean="0"/>
              <a:t>2000 meters segment length</a:t>
            </a:r>
          </a:p>
          <a:p>
            <a:pPr lvl="1"/>
            <a:r>
              <a:rPr lang="en-US" dirty="0" smtClean="0"/>
              <a:t>One repeater maximum</a:t>
            </a:r>
          </a:p>
          <a:p>
            <a:pPr lvl="1"/>
            <a:r>
              <a:rPr lang="en-US" dirty="0" smtClean="0"/>
              <a:t>IEEE 802.3u standard</a:t>
            </a:r>
            <a:endParaRPr lang="en-US" dirty="0" smtClean="0"/>
          </a:p>
        </p:txBody>
      </p:sp>
      <p:sp>
        <p:nvSpPr>
          <p:cNvPr id="5529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Networks, 6</a:t>
            </a:r>
            <a:r>
              <a:rPr lang="en-US" baseline="30000" dirty="0">
                <a:solidFill>
                  <a:srgbClr val="000000"/>
                </a:solidFill>
              </a:rPr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529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661E7CA-12D5-4118-ABE0-09560F23DFEC}" type="slidenum">
              <a:rPr lang="en-US" smtClean="0"/>
              <a:pPr/>
              <a:t>50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Ethernet Standards for Fiber-Optic Cable (cont’d.)</a:t>
            </a:r>
          </a:p>
        </p:txBody>
      </p:sp>
      <p:sp>
        <p:nvSpPr>
          <p:cNvPr id="5632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1000Base-LX (1-Gigabit Ethernet)</a:t>
            </a:r>
            <a:endParaRPr lang="en-US" b="1" dirty="0" smtClean="0"/>
          </a:p>
          <a:p>
            <a:pPr lvl="1" eaLnBrk="1" hangingPunct="1"/>
            <a:r>
              <a:rPr lang="en-US" dirty="0" smtClean="0"/>
              <a:t>IEEE 802.3z standard</a:t>
            </a:r>
          </a:p>
          <a:p>
            <a:pPr lvl="1" eaLnBrk="1" hangingPunct="1"/>
            <a:r>
              <a:rPr lang="en-US" dirty="0" smtClean="0"/>
              <a:t>1000: 1000-Mbps throughput</a:t>
            </a:r>
          </a:p>
          <a:p>
            <a:pPr lvl="1" eaLnBrk="1" hangingPunct="1"/>
            <a:r>
              <a:rPr lang="en-US" dirty="0" smtClean="0"/>
              <a:t>Base: baseband transmission</a:t>
            </a:r>
          </a:p>
          <a:p>
            <a:pPr lvl="1" eaLnBrk="1" hangingPunct="1"/>
            <a:r>
              <a:rPr lang="en-US" dirty="0" smtClean="0"/>
              <a:t>LX: reliance on 1300 nanometers wavelengths</a:t>
            </a:r>
          </a:p>
          <a:p>
            <a:pPr lvl="1" eaLnBrk="1" hangingPunct="1"/>
            <a:r>
              <a:rPr lang="en-US" dirty="0" smtClean="0"/>
              <a:t>Longer reach than any other 1-gigabit technology</a:t>
            </a:r>
          </a:p>
          <a:p>
            <a:pPr lvl="1" eaLnBrk="1" hangingPunct="1"/>
            <a:r>
              <a:rPr lang="en-US" dirty="0" smtClean="0"/>
              <a:t>Single-mode fiber: 5000 meters maximum segment</a:t>
            </a:r>
          </a:p>
          <a:p>
            <a:pPr lvl="1" eaLnBrk="1" hangingPunct="1"/>
            <a:r>
              <a:rPr lang="en-US" dirty="0" smtClean="0"/>
              <a:t>Multimode fiber: 550 meters maximum segment</a:t>
            </a:r>
          </a:p>
          <a:p>
            <a:pPr lvl="1" eaLnBrk="1" hangingPunct="1"/>
            <a:r>
              <a:rPr lang="en-US" dirty="0" smtClean="0"/>
              <a:t>One repeater between segments</a:t>
            </a:r>
          </a:p>
          <a:p>
            <a:pPr lvl="1" eaLnBrk="1" hangingPunct="1"/>
            <a:r>
              <a:rPr lang="en-US" dirty="0" smtClean="0"/>
              <a:t>Excellent choice for long backbones</a:t>
            </a:r>
          </a:p>
        </p:txBody>
      </p:sp>
      <p:sp>
        <p:nvSpPr>
          <p:cNvPr id="563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63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7407700-3B10-459D-98B0-688412286597}" type="slidenum">
              <a:rPr lang="en-US">
                <a:solidFill>
                  <a:srgbClr val="000000"/>
                </a:solidFill>
              </a:rPr>
              <a:pPr eaLnBrk="1" hangingPunct="1"/>
              <a:t>51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Ethernet Standards for Fiber-Optic Cable (cont’d.)</a:t>
            </a:r>
          </a:p>
        </p:txBody>
      </p:sp>
      <p:sp>
        <p:nvSpPr>
          <p:cNvPr id="5734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1000Base-SX (1-Gigabit Ethernet)</a:t>
            </a:r>
            <a:endParaRPr lang="en-US" b="1" dirty="0" smtClean="0"/>
          </a:p>
          <a:p>
            <a:pPr lvl="1" eaLnBrk="1" hangingPunct="1"/>
            <a:r>
              <a:rPr lang="en-US" dirty="0" smtClean="0"/>
              <a:t>Differences from 1000Base-LX</a:t>
            </a:r>
          </a:p>
          <a:p>
            <a:pPr lvl="2" eaLnBrk="1" hangingPunct="1"/>
            <a:r>
              <a:rPr lang="en-US" dirty="0" smtClean="0"/>
              <a:t>Multimode fiber-optic cable (installation less expensive)</a:t>
            </a:r>
          </a:p>
          <a:p>
            <a:pPr lvl="2" eaLnBrk="1" hangingPunct="1"/>
            <a:r>
              <a:rPr lang="en-US" dirty="0" smtClean="0"/>
              <a:t>Uses short wavelengths (850 nanometers)</a:t>
            </a:r>
          </a:p>
          <a:p>
            <a:pPr lvl="1" eaLnBrk="1" hangingPunct="1"/>
            <a:r>
              <a:rPr lang="en-US" dirty="0" smtClean="0"/>
              <a:t>Maximum segment length dependencies</a:t>
            </a:r>
          </a:p>
          <a:p>
            <a:pPr lvl="2" eaLnBrk="1" hangingPunct="1"/>
            <a:r>
              <a:rPr lang="en-US" dirty="0" smtClean="0"/>
              <a:t>Fiber diameter, modal bandwidth used to transmit signals</a:t>
            </a:r>
          </a:p>
        </p:txBody>
      </p:sp>
      <p:sp>
        <p:nvSpPr>
          <p:cNvPr id="573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73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F0264A7-6939-4F76-B6F3-914978793E9C}" type="slidenum">
              <a:rPr lang="en-US">
                <a:solidFill>
                  <a:srgbClr val="000000"/>
                </a:solidFill>
              </a:rPr>
              <a:pPr eaLnBrk="1" hangingPunct="1"/>
              <a:t>52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Ethernet Standards for Fiber-Optic Cable (cont’d.)</a:t>
            </a:r>
            <a:endParaRPr lang="en-US" dirty="0" smtClean="0"/>
          </a:p>
        </p:txBody>
      </p:sp>
      <p:sp>
        <p:nvSpPr>
          <p:cNvPr id="5837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1000Base-SX (cont’d.)</a:t>
            </a:r>
          </a:p>
          <a:p>
            <a:pPr lvl="1"/>
            <a:r>
              <a:rPr lang="en-US" dirty="0" smtClean="0"/>
              <a:t>Modal bandwidth measurement</a:t>
            </a:r>
          </a:p>
          <a:p>
            <a:pPr lvl="2"/>
            <a:r>
              <a:rPr lang="en-US" dirty="0" smtClean="0"/>
              <a:t>Highest frequency of multimode fiber signal (over specific distance)</a:t>
            </a:r>
          </a:p>
          <a:p>
            <a:pPr lvl="2"/>
            <a:r>
              <a:rPr lang="en-US" dirty="0" smtClean="0"/>
              <a:t>MHz-km</a:t>
            </a:r>
          </a:p>
          <a:p>
            <a:pPr lvl="2"/>
            <a:r>
              <a:rPr lang="en-US" dirty="0" smtClean="0"/>
              <a:t>Higher modal bandwidth, multimode fiber caries signal reliably longer</a:t>
            </a:r>
          </a:p>
          <a:p>
            <a:pPr lvl="1"/>
            <a:r>
              <a:rPr lang="en-US" dirty="0" smtClean="0"/>
              <a:t>50 micron fibers: 550 meter maximum length</a:t>
            </a:r>
          </a:p>
          <a:p>
            <a:pPr lvl="1"/>
            <a:r>
              <a:rPr lang="en-US" dirty="0" smtClean="0"/>
              <a:t>62.5 micron fibers: 275 meter maximum length</a:t>
            </a:r>
          </a:p>
          <a:p>
            <a:pPr lvl="1"/>
            <a:r>
              <a:rPr lang="en-US" dirty="0" smtClean="0"/>
              <a:t>One repeater between segments</a:t>
            </a:r>
          </a:p>
          <a:p>
            <a:pPr lvl="1"/>
            <a:r>
              <a:rPr lang="en-US" dirty="0" smtClean="0"/>
              <a:t>Best suited for shorter network runs</a:t>
            </a:r>
            <a:endParaRPr lang="en-US" dirty="0" smtClean="0"/>
          </a:p>
        </p:txBody>
      </p:sp>
      <p:sp>
        <p:nvSpPr>
          <p:cNvPr id="5837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Networks, 6</a:t>
            </a:r>
            <a:r>
              <a:rPr lang="en-US" baseline="30000" dirty="0">
                <a:solidFill>
                  <a:srgbClr val="000000"/>
                </a:solidFill>
              </a:rPr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4F1EEA4-F667-458F-9E75-6B7FB8825174}" type="slidenum">
              <a:rPr lang="en-US" smtClean="0"/>
              <a:pPr/>
              <a:t>53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10-Gigabit Fiber-Optic Standards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Extraordinary potential for fiber-optic cable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Pushing limits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802.3ae standard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Fiber-optic Ethernet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Transmitting data at 10 Gbps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Several variations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Common characteristics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Star topology, allow one repeater, full-duplex mode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Differences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Signal’s light </a:t>
            </a:r>
            <a:r>
              <a:rPr lang="en-US" dirty="0" smtClean="0"/>
              <a:t>wavelength; </a:t>
            </a:r>
            <a:r>
              <a:rPr lang="en-US" dirty="0" smtClean="0"/>
              <a:t>maximum allowable segment length</a:t>
            </a:r>
          </a:p>
        </p:txBody>
      </p:sp>
      <p:sp>
        <p:nvSpPr>
          <p:cNvPr id="593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FC5EAC0-F5F7-40DE-8764-AF5E2B8C6AC9}" type="slidenum">
              <a:rPr lang="en-US">
                <a:solidFill>
                  <a:srgbClr val="000000"/>
                </a:solidFill>
              </a:rPr>
              <a:pPr eaLnBrk="1" hangingPunct="1"/>
              <a:t>54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10-Gigabit Fiber-Optic Standards (cont’d.)</a:t>
            </a:r>
          </a:p>
        </p:txBody>
      </p:sp>
      <p:sp>
        <p:nvSpPr>
          <p:cNvPr id="6042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10GBase-SR and 10GBase-SW</a:t>
            </a:r>
          </a:p>
          <a:p>
            <a:pPr lvl="1" eaLnBrk="1" hangingPunct="1"/>
            <a:r>
              <a:rPr lang="en-US" dirty="0" smtClean="0"/>
              <a:t>10G: 10 Gbps</a:t>
            </a:r>
          </a:p>
          <a:p>
            <a:pPr lvl="1" eaLnBrk="1" hangingPunct="1"/>
            <a:r>
              <a:rPr lang="en-US" dirty="0" smtClean="0"/>
              <a:t>Base: baseband transmission</a:t>
            </a:r>
          </a:p>
          <a:p>
            <a:pPr lvl="1" eaLnBrk="1" hangingPunct="1"/>
            <a:r>
              <a:rPr lang="en-US" dirty="0" smtClean="0"/>
              <a:t>S: short reach</a:t>
            </a:r>
          </a:p>
          <a:p>
            <a:pPr lvl="1" eaLnBrk="1" hangingPunct="1"/>
            <a:r>
              <a:rPr lang="en-US" dirty="0" smtClean="0"/>
              <a:t>Physical layer encoding</a:t>
            </a:r>
          </a:p>
          <a:p>
            <a:pPr lvl="2" eaLnBrk="1" hangingPunct="1"/>
            <a:r>
              <a:rPr lang="en-US" dirty="0" smtClean="0"/>
              <a:t>R works with LAN fiber connections</a:t>
            </a:r>
          </a:p>
          <a:p>
            <a:pPr lvl="2" eaLnBrk="1" hangingPunct="1"/>
            <a:r>
              <a:rPr lang="en-US" dirty="0" smtClean="0"/>
              <a:t>W works with SONET fiber connections</a:t>
            </a:r>
          </a:p>
          <a:p>
            <a:pPr lvl="1" eaLnBrk="1" hangingPunct="1"/>
            <a:r>
              <a:rPr lang="en-US" dirty="0" smtClean="0"/>
              <a:t>Multimode fiber: 850 nanometer signal transmission</a:t>
            </a:r>
          </a:p>
          <a:p>
            <a:pPr lvl="1" eaLnBrk="1" hangingPunct="1"/>
            <a:r>
              <a:rPr lang="en-US" dirty="0" smtClean="0"/>
              <a:t>Maximum segment length </a:t>
            </a:r>
          </a:p>
          <a:p>
            <a:pPr lvl="2" eaLnBrk="1" hangingPunct="1"/>
            <a:r>
              <a:rPr lang="en-US" dirty="0" smtClean="0"/>
              <a:t>Depends on fiber diameter</a:t>
            </a:r>
          </a:p>
        </p:txBody>
      </p:sp>
      <p:sp>
        <p:nvSpPr>
          <p:cNvPr id="604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04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2FFE405-A76B-4223-8767-7043436C2D66}" type="slidenum">
              <a:rPr lang="en-US">
                <a:solidFill>
                  <a:srgbClr val="000000"/>
                </a:solidFill>
              </a:rPr>
              <a:pPr eaLnBrk="1" hangingPunct="1"/>
              <a:t>55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10-Gigabit Fiber-Optic Standards (cont’d.)</a:t>
            </a:r>
          </a:p>
        </p:txBody>
      </p:sp>
      <p:sp>
        <p:nvSpPr>
          <p:cNvPr id="6144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10GBase-LR and 10GBase-LW</a:t>
            </a:r>
          </a:p>
          <a:p>
            <a:pPr lvl="1" eaLnBrk="1" hangingPunct="1"/>
            <a:r>
              <a:rPr lang="en-US" dirty="0" smtClean="0"/>
              <a:t>10G: 10 Gbps</a:t>
            </a:r>
          </a:p>
          <a:p>
            <a:pPr lvl="1" eaLnBrk="1" hangingPunct="1"/>
            <a:r>
              <a:rPr lang="en-US" dirty="0" smtClean="0"/>
              <a:t>Base: baseband transmission</a:t>
            </a:r>
          </a:p>
          <a:p>
            <a:pPr lvl="1" eaLnBrk="1" hangingPunct="1"/>
            <a:r>
              <a:rPr lang="en-US" dirty="0" smtClean="0"/>
              <a:t>L: long reach</a:t>
            </a:r>
          </a:p>
          <a:p>
            <a:pPr lvl="1" eaLnBrk="1" hangingPunct="1"/>
            <a:r>
              <a:rPr lang="en-US" dirty="0" smtClean="0"/>
              <a:t>Single-mode fiber: 1310 nanometer signal transmission</a:t>
            </a:r>
          </a:p>
          <a:p>
            <a:pPr lvl="1" eaLnBrk="1" hangingPunct="1"/>
            <a:r>
              <a:rPr lang="en-US" dirty="0" smtClean="0"/>
              <a:t>Maximum segment length</a:t>
            </a:r>
          </a:p>
          <a:p>
            <a:pPr lvl="2" eaLnBrk="1" hangingPunct="1"/>
            <a:r>
              <a:rPr lang="en-US" dirty="0" smtClean="0"/>
              <a:t>10,000 meters</a:t>
            </a:r>
          </a:p>
          <a:p>
            <a:pPr lvl="1" eaLnBrk="1" hangingPunct="1"/>
            <a:r>
              <a:rPr lang="en-US" dirty="0" smtClean="0"/>
              <a:t>10GBase-LR: WAN or MAN</a:t>
            </a:r>
          </a:p>
          <a:p>
            <a:pPr lvl="1" eaLnBrk="1" hangingPunct="1"/>
            <a:r>
              <a:rPr lang="en-US" dirty="0" smtClean="0"/>
              <a:t>10GBase-LW: SONET WAN links</a:t>
            </a:r>
          </a:p>
        </p:txBody>
      </p:sp>
      <p:sp>
        <p:nvSpPr>
          <p:cNvPr id="614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14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D90FB32-2A4E-4D74-A4A5-64E0BCA6498F}" type="slidenum">
              <a:rPr lang="en-US">
                <a:solidFill>
                  <a:srgbClr val="000000"/>
                </a:solidFill>
              </a:rPr>
              <a:pPr eaLnBrk="1" hangingPunct="1"/>
              <a:t>56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10-Gigabit Fiber-Optic Standards (cont’d.)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10GBase-ER and 10GBase-EW</a:t>
            </a:r>
          </a:p>
          <a:p>
            <a:pPr lvl="1" eaLnBrk="1" hangingPunct="1"/>
            <a:r>
              <a:rPr lang="en-US" dirty="0" smtClean="0"/>
              <a:t>E: extended reach</a:t>
            </a:r>
          </a:p>
          <a:p>
            <a:pPr lvl="1" eaLnBrk="1" hangingPunct="1"/>
            <a:r>
              <a:rPr lang="en-US" dirty="0" smtClean="0"/>
              <a:t>Single-mode fiber</a:t>
            </a:r>
          </a:p>
          <a:p>
            <a:pPr lvl="2" eaLnBrk="1" hangingPunct="1"/>
            <a:r>
              <a:rPr lang="en-US" dirty="0" smtClean="0"/>
              <a:t>Transmit signals with 1550 nanometer wavelengths</a:t>
            </a:r>
          </a:p>
          <a:p>
            <a:pPr lvl="1" eaLnBrk="1" hangingPunct="1"/>
            <a:r>
              <a:rPr lang="en-US" dirty="0" smtClean="0"/>
              <a:t>Longest fiber-optic segment reach</a:t>
            </a:r>
          </a:p>
          <a:p>
            <a:pPr lvl="2" eaLnBrk="1" hangingPunct="1"/>
            <a:r>
              <a:rPr lang="en-US" dirty="0" smtClean="0"/>
              <a:t>40,000 meters (25 miles)</a:t>
            </a:r>
          </a:p>
          <a:p>
            <a:pPr lvl="1" eaLnBrk="1" hangingPunct="1"/>
            <a:r>
              <a:rPr lang="en-US" dirty="0" smtClean="0"/>
              <a:t>10GBase-EW</a:t>
            </a:r>
          </a:p>
          <a:p>
            <a:pPr lvl="2" eaLnBrk="1" hangingPunct="1"/>
            <a:r>
              <a:rPr lang="en-US" dirty="0" smtClean="0"/>
              <a:t>Encoding for SONET</a:t>
            </a:r>
          </a:p>
          <a:p>
            <a:pPr lvl="1" eaLnBrk="1" hangingPunct="1"/>
            <a:r>
              <a:rPr lang="en-US" dirty="0" smtClean="0"/>
              <a:t>Best suited for WAN use</a:t>
            </a:r>
          </a:p>
          <a:p>
            <a:pPr lvl="1" eaLnBrk="1" hangingPunct="1"/>
            <a:endParaRPr lang="en-US" dirty="0" smtClean="0"/>
          </a:p>
        </p:txBody>
      </p:sp>
      <p:sp>
        <p:nvSpPr>
          <p:cNvPr id="624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5824DFC-2E8E-41AB-B93A-18BC14C385E0}" type="slidenum">
              <a:rPr lang="en-US">
                <a:solidFill>
                  <a:srgbClr val="000000"/>
                </a:solidFill>
              </a:rPr>
              <a:pPr eaLnBrk="1" hangingPunct="1"/>
              <a:t>57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Summary of Common Ethernet Standards</a:t>
            </a:r>
          </a:p>
        </p:txBody>
      </p:sp>
      <p:sp>
        <p:nvSpPr>
          <p:cNvPr id="634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34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769C858-DECD-4016-B6CB-88E66C03C1BD}" type="slidenum">
              <a:rPr lang="en-US">
                <a:solidFill>
                  <a:srgbClr val="000000"/>
                </a:solidFill>
              </a:rPr>
              <a:pPr eaLnBrk="1" hangingPunct="1"/>
              <a:t>58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828887" y="5728940"/>
            <a:ext cx="37959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 smtClean="0"/>
              <a:t>Table 5-1 Common Ethernet standards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2785669" y="5943600"/>
            <a:ext cx="4219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42" y="1371600"/>
            <a:ext cx="7130058" cy="429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6449"/>
            <a:ext cx="7960895" cy="36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33436" y="5524619"/>
            <a:ext cx="4219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2833436" y="5261139"/>
            <a:ext cx="46341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 smtClean="0"/>
              <a:t>Figure 5-16 Multiple types of Ethernet on a WAN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166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AFA4918-E131-438D-84D4-38EA5B4E8B7E}" type="slidenum">
              <a:rPr lang="en-US"/>
              <a:pPr eaLnBrk="1" hangingPunct="1"/>
              <a:t>6</a:t>
            </a:fld>
            <a:endParaRPr lang="en-US" dirty="0"/>
          </a:p>
        </p:txBody>
      </p:sp>
      <p:sp>
        <p:nvSpPr>
          <p:cNvPr id="34821" name="Text Box 8"/>
          <p:cNvSpPr txBox="1">
            <a:spLocks noChangeArrowheads="1"/>
          </p:cNvSpPr>
          <p:nvPr/>
        </p:nvSpPr>
        <p:spPr bwMode="auto">
          <a:xfrm>
            <a:off x="2590800" y="5029200"/>
            <a:ext cx="43738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/>
              <a:t>Figure </a:t>
            </a:r>
            <a:r>
              <a:rPr lang="en-US" sz="1600" dirty="0" smtClean="0"/>
              <a:t>5-1 A terminated bus topology network</a:t>
            </a:r>
            <a:endParaRPr 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90800" y="5367754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7897928" cy="345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466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Ethernet Frames</a:t>
            </a:r>
          </a:p>
        </p:txBody>
      </p:sp>
      <p:sp>
        <p:nvSpPr>
          <p:cNvPr id="645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Four types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Ethernet_802.2 (Raw)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Ethernet_802.3 (Novell proprietary)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Ethernet_II (DIX)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Ethernet_SNAP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Frame types differ slightly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Coding and decoding packets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No relation to topology, cabling characteristics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Framing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Independent of higher-level layers</a:t>
            </a:r>
          </a:p>
        </p:txBody>
      </p:sp>
      <p:sp>
        <p:nvSpPr>
          <p:cNvPr id="645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45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0412ECB-56CB-44A7-8C83-B479B8F06A80}" type="slidenum">
              <a:rPr lang="en-US">
                <a:solidFill>
                  <a:srgbClr val="000000"/>
                </a:solidFill>
              </a:rPr>
              <a:pPr eaLnBrk="1" hangingPunct="1"/>
              <a:t>60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and Configuring Frames</a:t>
            </a:r>
            <a:endParaRPr lang="en-US" dirty="0"/>
          </a:p>
        </p:txBody>
      </p:sp>
      <p:sp>
        <p:nvSpPr>
          <p:cNvPr id="6554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Ensure all devices use same, correct frame type</a:t>
            </a:r>
          </a:p>
          <a:p>
            <a:pPr lvl="1"/>
            <a:r>
              <a:rPr lang="en-US" dirty="0" smtClean="0"/>
              <a:t>Node communication</a:t>
            </a:r>
          </a:p>
          <a:p>
            <a:r>
              <a:rPr lang="en-US" dirty="0" smtClean="0"/>
              <a:t>Ethernet_II used today</a:t>
            </a:r>
          </a:p>
          <a:p>
            <a:r>
              <a:rPr lang="en-US" dirty="0" smtClean="0"/>
              <a:t>Frame type configuration</a:t>
            </a:r>
          </a:p>
          <a:p>
            <a:pPr lvl="1"/>
            <a:r>
              <a:rPr lang="en-US" dirty="0" smtClean="0"/>
              <a:t>Specified using NIC configuration software</a:t>
            </a:r>
          </a:p>
          <a:p>
            <a:pPr lvl="1"/>
            <a:r>
              <a:rPr lang="en-US" dirty="0" smtClean="0"/>
              <a:t>NIC autodetect</a:t>
            </a:r>
          </a:p>
          <a:p>
            <a:r>
              <a:rPr lang="en-US" dirty="0" smtClean="0"/>
              <a:t>Importance</a:t>
            </a:r>
          </a:p>
          <a:p>
            <a:pPr lvl="1"/>
            <a:r>
              <a:rPr lang="en-US" dirty="0" smtClean="0"/>
              <a:t>Know frame type for troubleshooting</a:t>
            </a:r>
          </a:p>
        </p:txBody>
      </p:sp>
      <p:sp>
        <p:nvSpPr>
          <p:cNvPr id="6553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553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BE5665C-3947-405F-B332-9DF9518450F1}" type="slidenum">
              <a:rPr lang="en-US" smtClean="0"/>
              <a:pPr/>
              <a:t>61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 Fields</a:t>
            </a:r>
            <a:endParaRPr lang="en-US" dirty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fields</a:t>
            </a:r>
          </a:p>
          <a:p>
            <a:pPr lvl="1"/>
            <a:r>
              <a:rPr lang="en-US" dirty="0" smtClean="0"/>
              <a:t>7-byte preamble, 1-byte start-of-frame delimiter</a:t>
            </a:r>
          </a:p>
          <a:p>
            <a:pPr lvl="1"/>
            <a:r>
              <a:rPr lang="en-US" dirty="0" smtClean="0"/>
              <a:t>SFD (start-of-frame delimiter) identifies where data field begins</a:t>
            </a:r>
          </a:p>
          <a:p>
            <a:pPr lvl="1"/>
            <a:r>
              <a:rPr lang="en-US" dirty="0" smtClean="0"/>
              <a:t>14-byte header</a:t>
            </a:r>
          </a:p>
          <a:p>
            <a:pPr lvl="1"/>
            <a:r>
              <a:rPr lang="en-US" dirty="0" smtClean="0"/>
              <a:t>4-byte FCS (frame check sequence)</a:t>
            </a:r>
          </a:p>
          <a:p>
            <a:pPr lvl="1"/>
            <a:r>
              <a:rPr lang="en-US" dirty="0" smtClean="0"/>
              <a:t>Frame size range: 64 to 1518 total bytes</a:t>
            </a:r>
          </a:p>
          <a:p>
            <a:r>
              <a:rPr lang="en-US" dirty="0" smtClean="0"/>
              <a:t>Larger frame sizes result in faster throughput</a:t>
            </a:r>
          </a:p>
          <a:p>
            <a:r>
              <a:rPr lang="en-US" dirty="0" smtClean="0"/>
              <a:t>Improve network performance</a:t>
            </a:r>
          </a:p>
          <a:p>
            <a:pPr lvl="1"/>
            <a:r>
              <a:rPr lang="en-US" dirty="0" smtClean="0"/>
              <a:t>Properly manage frames</a:t>
            </a:r>
          </a:p>
        </p:txBody>
      </p:sp>
      <p:sp>
        <p:nvSpPr>
          <p:cNvPr id="6656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656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449CC21-2171-4012-8460-784592392621}" type="slidenum">
              <a:rPr lang="en-US" smtClean="0"/>
              <a:pPr/>
              <a:t>62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Ethernet_II (DIX)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Developed by DEC, Intel, Xerox (abbreviated DIX)</a:t>
            </a:r>
          </a:p>
          <a:p>
            <a:pPr lvl="1" eaLnBrk="1" hangingPunct="1"/>
            <a:r>
              <a:rPr lang="en-US" dirty="0" smtClean="0"/>
              <a:t>Before IEEE</a:t>
            </a:r>
          </a:p>
          <a:p>
            <a:pPr eaLnBrk="1" hangingPunct="1"/>
            <a:r>
              <a:rPr lang="en-US" dirty="0" smtClean="0"/>
              <a:t>Contains 2-byte type field</a:t>
            </a:r>
          </a:p>
          <a:p>
            <a:pPr lvl="1" eaLnBrk="1" hangingPunct="1"/>
            <a:r>
              <a:rPr lang="en-US" dirty="0" smtClean="0"/>
              <a:t>Identifies the Network layer protocol</a:t>
            </a:r>
          </a:p>
          <a:p>
            <a:pPr eaLnBrk="1" hangingPunct="1"/>
            <a:r>
              <a:rPr lang="en-US" dirty="0" smtClean="0"/>
              <a:t>Most commonly used on contemporary Ethernet networks</a:t>
            </a:r>
          </a:p>
        </p:txBody>
      </p:sp>
      <p:sp>
        <p:nvSpPr>
          <p:cNvPr id="6758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75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FAC54D0-D600-48F2-8C45-A5C6E56D74A7}" type="slidenum">
              <a:rPr lang="en-US">
                <a:solidFill>
                  <a:srgbClr val="000000"/>
                </a:solidFill>
              </a:rPr>
              <a:pPr eaLnBrk="1" hangingPunct="1"/>
              <a:t>63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420357"/>
            <a:ext cx="6096000" cy="1209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729162" y="5629481"/>
            <a:ext cx="46341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 smtClean="0"/>
              <a:t>Figure 5-17 Ethernet II (DIX) frame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729162" y="5958128"/>
            <a:ext cx="4219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PoE (Power over Ethernet)</a:t>
            </a:r>
          </a:p>
        </p:txBody>
      </p:sp>
      <p:sp>
        <p:nvSpPr>
          <p:cNvPr id="6963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IEEE 802.3af standard</a:t>
            </a:r>
          </a:p>
          <a:p>
            <a:pPr lvl="1" eaLnBrk="1" hangingPunct="1"/>
            <a:r>
              <a:rPr lang="en-US" dirty="0" smtClean="0"/>
              <a:t>Supplying electrical power over Ethernet connections</a:t>
            </a:r>
          </a:p>
          <a:p>
            <a:pPr eaLnBrk="1" hangingPunct="1"/>
            <a:r>
              <a:rPr lang="en-US" dirty="0" smtClean="0"/>
              <a:t>Two device types</a:t>
            </a:r>
          </a:p>
          <a:p>
            <a:pPr lvl="1" eaLnBrk="1" hangingPunct="1"/>
            <a:r>
              <a:rPr lang="en-US" dirty="0" smtClean="0"/>
              <a:t>PSE (power sourcing equipment)</a:t>
            </a:r>
          </a:p>
          <a:p>
            <a:pPr lvl="1" eaLnBrk="1" hangingPunct="1"/>
            <a:r>
              <a:rPr lang="en-US" dirty="0" smtClean="0"/>
              <a:t>PDs (powered devices)</a:t>
            </a:r>
          </a:p>
          <a:p>
            <a:pPr eaLnBrk="1" hangingPunct="1"/>
            <a:r>
              <a:rPr lang="en-US" dirty="0" smtClean="0"/>
              <a:t>Requires Cat 5 or better copper cable</a:t>
            </a:r>
          </a:p>
          <a:p>
            <a:pPr eaLnBrk="1" hangingPunct="1"/>
            <a:r>
              <a:rPr lang="en-US" dirty="0" smtClean="0"/>
              <a:t>Connectivity devices must support PoE</a:t>
            </a:r>
          </a:p>
          <a:p>
            <a:pPr eaLnBrk="1" hangingPunct="1"/>
            <a:r>
              <a:rPr lang="en-US" dirty="0" smtClean="0"/>
              <a:t>Compatible with current 802.3 installations</a:t>
            </a:r>
          </a:p>
        </p:txBody>
      </p:sp>
      <p:sp>
        <p:nvSpPr>
          <p:cNvPr id="696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96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9D8BDCB-567B-46AC-8B97-7BC250326237}" type="slidenum">
              <a:rPr lang="en-US">
                <a:solidFill>
                  <a:srgbClr val="000000"/>
                </a:solidFill>
              </a:rPr>
              <a:pPr eaLnBrk="1" hangingPunct="1"/>
              <a:t>64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PoE (cont’d.)</a:t>
            </a:r>
          </a:p>
        </p:txBody>
      </p:sp>
      <p:sp>
        <p:nvSpPr>
          <p:cNvPr id="7065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065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CC8109E-6F21-4390-A352-CAB80DF78493}" type="slidenum">
              <a:rPr lang="en-US">
                <a:solidFill>
                  <a:srgbClr val="000000"/>
                </a:solidFill>
              </a:rPr>
              <a:pPr eaLnBrk="1" hangingPunct="1"/>
              <a:t>65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81671"/>
            <a:ext cx="4751565" cy="142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154" y="2390067"/>
            <a:ext cx="3223554" cy="1807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1156582" y="4369605"/>
            <a:ext cx="3200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 smtClean="0"/>
              <a:t>Figure 5-18 PoE capable switch</a:t>
            </a:r>
            <a:endParaRPr lang="en-US" sz="1600" dirty="0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6177494" y="4402723"/>
            <a:ext cx="25430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 smtClean="0"/>
              <a:t>Figure 5-19 PoE adapters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156582" y="4708159"/>
            <a:ext cx="2805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D-Link North America</a:t>
            </a:r>
            <a:endParaRPr lang="en-US" sz="14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6156344" y="4708994"/>
            <a:ext cx="2805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D-Link North America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Physical topology describes basic network physical layout</a:t>
            </a:r>
          </a:p>
          <a:p>
            <a:pPr lvl="1" eaLnBrk="1" hangingPunct="1"/>
            <a:r>
              <a:rPr lang="en-US" dirty="0" smtClean="0"/>
              <a:t>Examples: bus, ring, star, hybrid</a:t>
            </a:r>
          </a:p>
          <a:p>
            <a:pPr eaLnBrk="1" hangingPunct="1"/>
            <a:r>
              <a:rPr lang="en-US" dirty="0" smtClean="0"/>
              <a:t>Logical topology describes signal transmission</a:t>
            </a:r>
          </a:p>
          <a:p>
            <a:pPr eaLnBrk="1" hangingPunct="1"/>
            <a:r>
              <a:rPr lang="en-US" dirty="0" smtClean="0"/>
              <a:t>Network backbones</a:t>
            </a:r>
          </a:p>
          <a:p>
            <a:pPr lvl="1" eaLnBrk="1" hangingPunct="1"/>
            <a:r>
              <a:rPr lang="en-US" dirty="0" smtClean="0"/>
              <a:t>Serial, distributed, collapsed, parallel</a:t>
            </a:r>
          </a:p>
          <a:p>
            <a:pPr eaLnBrk="1" hangingPunct="1"/>
            <a:r>
              <a:rPr lang="en-US" dirty="0" smtClean="0"/>
              <a:t>Switching</a:t>
            </a:r>
          </a:p>
          <a:p>
            <a:pPr lvl="1" eaLnBrk="1" hangingPunct="1"/>
            <a:r>
              <a:rPr lang="en-US" dirty="0" smtClean="0"/>
              <a:t>Manages packet filtering, forwarding</a:t>
            </a:r>
          </a:p>
          <a:p>
            <a:pPr eaLnBrk="1" hangingPunct="1"/>
            <a:r>
              <a:rPr lang="en-US" dirty="0" smtClean="0"/>
              <a:t>Ethernet</a:t>
            </a:r>
          </a:p>
          <a:p>
            <a:pPr lvl="1" eaLnBrk="1" hangingPunct="1"/>
            <a:r>
              <a:rPr lang="en-US" dirty="0" smtClean="0"/>
              <a:t>Cabling specifications, data frames, PoE</a:t>
            </a:r>
          </a:p>
        </p:txBody>
      </p:sp>
      <p:sp>
        <p:nvSpPr>
          <p:cNvPr id="7168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168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4E97DA7-539A-4D23-8C85-42CFFC37638E}" type="slidenum">
              <a:rPr lang="en-US">
                <a:solidFill>
                  <a:srgbClr val="000000"/>
                </a:solidFill>
              </a:rPr>
              <a:pPr eaLnBrk="1" hangingPunct="1"/>
              <a:t>66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Bus (cont’d.)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Bus topology advantage</a:t>
            </a:r>
          </a:p>
          <a:p>
            <a:pPr lvl="1" eaLnBrk="1" hangingPunct="1"/>
            <a:r>
              <a:rPr lang="en-US" dirty="0" smtClean="0"/>
              <a:t>Relatively inexpensive</a:t>
            </a:r>
          </a:p>
          <a:p>
            <a:pPr eaLnBrk="1" hangingPunct="1"/>
            <a:r>
              <a:rPr lang="en-US" dirty="0" smtClean="0"/>
              <a:t>Disadvantages</a:t>
            </a:r>
          </a:p>
          <a:p>
            <a:pPr lvl="1" eaLnBrk="1" hangingPunct="1"/>
            <a:r>
              <a:rPr lang="en-US" dirty="0" smtClean="0"/>
              <a:t>Does not scale well</a:t>
            </a:r>
          </a:p>
          <a:p>
            <a:pPr lvl="1" eaLnBrk="1" hangingPunct="1"/>
            <a:r>
              <a:rPr lang="en-US" dirty="0" smtClean="0"/>
              <a:t>Difficult to troubleshoot</a:t>
            </a:r>
          </a:p>
          <a:p>
            <a:pPr lvl="1" eaLnBrk="1" hangingPunct="1"/>
            <a:r>
              <a:rPr lang="en-US" dirty="0" smtClean="0"/>
              <a:t>Not very fault tolerant</a:t>
            </a:r>
          </a:p>
          <a:p>
            <a:pPr lvl="2" eaLnBrk="1" hangingPunct="1"/>
            <a:endParaRPr lang="en-US" dirty="0" smtClean="0"/>
          </a:p>
        </p:txBody>
      </p:sp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85460FD-1C26-4AAB-9DA3-394C1F19B170}" type="slidenum">
              <a:rPr lang="en-US">
                <a:solidFill>
                  <a:srgbClr val="000000"/>
                </a:solidFill>
              </a:rPr>
              <a:pPr eaLnBrk="1" hangingPunct="1"/>
              <a:t>7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Ring topology</a:t>
            </a:r>
          </a:p>
          <a:p>
            <a:pPr lvl="1"/>
            <a:r>
              <a:rPr lang="en-US" dirty="0" smtClean="0"/>
              <a:t>Node connects to nearest two nodes</a:t>
            </a:r>
          </a:p>
          <a:p>
            <a:pPr lvl="1"/>
            <a:r>
              <a:rPr lang="en-US" dirty="0" smtClean="0"/>
              <a:t>Circular network</a:t>
            </a:r>
          </a:p>
          <a:p>
            <a:pPr lvl="1"/>
            <a:r>
              <a:rPr lang="en-US" dirty="0" smtClean="0"/>
              <a:t>Clockwise data transmission</a:t>
            </a:r>
          </a:p>
          <a:p>
            <a:pPr lvl="2"/>
            <a:r>
              <a:rPr lang="en-US" dirty="0" smtClean="0"/>
              <a:t>One direction (unidirectional) around ring</a:t>
            </a:r>
          </a:p>
          <a:p>
            <a:pPr lvl="1"/>
            <a:r>
              <a:rPr lang="en-US" dirty="0" smtClean="0"/>
              <a:t>Active topology</a:t>
            </a:r>
          </a:p>
          <a:p>
            <a:pPr lvl="2"/>
            <a:r>
              <a:rPr lang="en-US" dirty="0" smtClean="0"/>
              <a:t>Workstation participates in data delivery</a:t>
            </a:r>
          </a:p>
          <a:p>
            <a:pPr lvl="2"/>
            <a:r>
              <a:rPr lang="en-US" dirty="0" smtClean="0"/>
              <a:t>Data stops at destination</a:t>
            </a:r>
          </a:p>
          <a:p>
            <a:pPr lvl="1"/>
            <a:r>
              <a:rPr lang="en-US" dirty="0" smtClean="0"/>
              <a:t>Physical medium</a:t>
            </a:r>
          </a:p>
          <a:p>
            <a:pPr lvl="2"/>
            <a:r>
              <a:rPr lang="en-US" dirty="0" smtClean="0"/>
              <a:t>Twisted pair or fiber-optic cabling</a:t>
            </a:r>
          </a:p>
        </p:txBody>
      </p:sp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580F260-D96C-4B2F-82F1-214D9098FB01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 (cont’d.)</a:t>
            </a:r>
            <a:endParaRPr lang="en-US" dirty="0"/>
          </a:p>
        </p:txBody>
      </p:sp>
      <p:sp>
        <p:nvSpPr>
          <p:cNvPr id="11268" name="Rectangle 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Drawbacks</a:t>
            </a:r>
          </a:p>
          <a:p>
            <a:pPr lvl="1" eaLnBrk="1" hangingPunct="1"/>
            <a:r>
              <a:rPr lang="en-US" dirty="0" smtClean="0"/>
              <a:t>Malfunctioning workstation can disable network</a:t>
            </a:r>
          </a:p>
          <a:p>
            <a:pPr lvl="1" eaLnBrk="1" hangingPunct="1"/>
            <a:r>
              <a:rPr lang="en-US" dirty="0" smtClean="0"/>
              <a:t>Not very flexible or scalable</a:t>
            </a:r>
          </a:p>
        </p:txBody>
      </p:sp>
      <p:sp>
        <p:nvSpPr>
          <p:cNvPr id="11266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Network+ Guide to Networks, 6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Edition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26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8CD379C-8474-40B2-AA33-A45B2D3289A3}" type="slidenum">
              <a:rPr lang="en-US">
                <a:solidFill>
                  <a:srgbClr val="000000"/>
                </a:solidFill>
              </a:rPr>
              <a:pPr eaLnBrk="1" hangingPunct="1"/>
              <a:t>9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678" y="2980219"/>
            <a:ext cx="5010522" cy="319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457201" y="4232748"/>
            <a:ext cx="2819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/>
              <a:t>Figure </a:t>
            </a:r>
            <a:r>
              <a:rPr lang="en-US" sz="1600" dirty="0" smtClean="0"/>
              <a:t>5-2 A ring topology network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45169" y="4953000"/>
            <a:ext cx="2602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Default Design">
  <a:themeElements>
    <a:clrScheme name="3_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3317</TotalTime>
  <Words>2814</Words>
  <Application>Microsoft Office PowerPoint</Application>
  <PresentationFormat>On-screen Show (4:3)</PresentationFormat>
  <Paragraphs>699</Paragraphs>
  <Slides>66</Slides>
  <Notes>66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68" baseType="lpstr">
      <vt:lpstr>3_Default Design</vt:lpstr>
      <vt:lpstr>1_Default Design</vt:lpstr>
      <vt:lpstr>Network+ Guide to Networks 6th Edition</vt:lpstr>
      <vt:lpstr>Objectives</vt:lpstr>
      <vt:lpstr>Simple Physical Topologies</vt:lpstr>
      <vt:lpstr>Bus</vt:lpstr>
      <vt:lpstr>Bus (cont’d.)</vt:lpstr>
      <vt:lpstr>PowerPoint Presentation</vt:lpstr>
      <vt:lpstr>Bus (cont’d.)</vt:lpstr>
      <vt:lpstr>Ring</vt:lpstr>
      <vt:lpstr>Ring (cont’d.)</vt:lpstr>
      <vt:lpstr>Star</vt:lpstr>
      <vt:lpstr>Star (cont’d.)</vt:lpstr>
      <vt:lpstr>Hybrid Topologies</vt:lpstr>
      <vt:lpstr>Star-Wired Ring</vt:lpstr>
      <vt:lpstr>Star-Wired Ring (cont’d.)</vt:lpstr>
      <vt:lpstr>Star-Wired Bus</vt:lpstr>
      <vt:lpstr>Star-Wired Bus (cont’d.)</vt:lpstr>
      <vt:lpstr>Logical Topologies</vt:lpstr>
      <vt:lpstr>Backbone Networks</vt:lpstr>
      <vt:lpstr>Serial Backbone</vt:lpstr>
      <vt:lpstr>Serial Backbone (cont’d.)</vt:lpstr>
      <vt:lpstr>Serial Backbone (cont’d.)</vt:lpstr>
      <vt:lpstr>Distributed Backbone</vt:lpstr>
      <vt:lpstr>Distributed Backbone (cont’d.)</vt:lpstr>
      <vt:lpstr>PowerPoint Presentation</vt:lpstr>
      <vt:lpstr>PowerPoint Presentation</vt:lpstr>
      <vt:lpstr>Collapsed Backbone</vt:lpstr>
      <vt:lpstr>PowerPoint Presentation</vt:lpstr>
      <vt:lpstr>Parallel Backbone</vt:lpstr>
      <vt:lpstr>PowerPoint Presentation</vt:lpstr>
      <vt:lpstr>Switching</vt:lpstr>
      <vt:lpstr>Circuit Switching</vt:lpstr>
      <vt:lpstr>Packet Switching</vt:lpstr>
      <vt:lpstr>MPLS (Multiprotocol Label Switching)</vt:lpstr>
      <vt:lpstr>MPLS (cont’d.)</vt:lpstr>
      <vt:lpstr>Ethernet</vt:lpstr>
      <vt:lpstr>CSMA/CD (Carrier Sense Multiple Access with Collision Detection)</vt:lpstr>
      <vt:lpstr>CSMA/CD (cont’d.)</vt:lpstr>
      <vt:lpstr>CSMA/CD (cont’d.)</vt:lpstr>
      <vt:lpstr>PowerPoint Presentation</vt:lpstr>
      <vt:lpstr>CSMA/CD (cont’d.)</vt:lpstr>
      <vt:lpstr>PowerPoint Presentation</vt:lpstr>
      <vt:lpstr>CSMA/CD (cont’d.)</vt:lpstr>
      <vt:lpstr>Ethernet Standards for Copper Cable</vt:lpstr>
      <vt:lpstr>Ethernet Standards for Copper Cable (cont’d.)</vt:lpstr>
      <vt:lpstr>PowerPoint Presentation</vt:lpstr>
      <vt:lpstr>Ethernet Standards for Copper Cable (cont’d.)</vt:lpstr>
      <vt:lpstr>PowerPoint Presentation</vt:lpstr>
      <vt:lpstr>Ethernet Standards for Copper Cable (cont’d.)</vt:lpstr>
      <vt:lpstr>Ethernet Standards for Copper Cable (cont’d.)</vt:lpstr>
      <vt:lpstr>Ethernet Standards for Fiber-Optic Cable</vt:lpstr>
      <vt:lpstr>Ethernet Standards for Fiber-Optic Cable (cont’d.)</vt:lpstr>
      <vt:lpstr>Ethernet Standards for Fiber-Optic Cable (cont’d.)</vt:lpstr>
      <vt:lpstr>Ethernet Standards for Fiber-Optic Cable (cont’d.)</vt:lpstr>
      <vt:lpstr>10-Gigabit Fiber-Optic Standards</vt:lpstr>
      <vt:lpstr>10-Gigabit Fiber-Optic Standards (cont’d.)</vt:lpstr>
      <vt:lpstr>10-Gigabit Fiber-Optic Standards (cont’d.)</vt:lpstr>
      <vt:lpstr>10-Gigabit Fiber-Optic Standards (cont’d.)</vt:lpstr>
      <vt:lpstr>Summary of Common Ethernet Standards</vt:lpstr>
      <vt:lpstr>PowerPoint Presentation</vt:lpstr>
      <vt:lpstr>Ethernet Frames</vt:lpstr>
      <vt:lpstr>Using and Configuring Frames</vt:lpstr>
      <vt:lpstr>Frame Fields</vt:lpstr>
      <vt:lpstr>Ethernet_II (DIX)</vt:lpstr>
      <vt:lpstr>PoE (Power over Ethernet)</vt:lpstr>
      <vt:lpstr>PoE (cont’d.)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Network+ Guide to Networks 6th Edition</dc:title>
  <dc:creator/>
  <cp:lastModifiedBy>Rita</cp:lastModifiedBy>
  <cp:revision>662</cp:revision>
  <dcterms:created xsi:type="dcterms:W3CDTF">2007-07-09T21:56:01Z</dcterms:created>
  <dcterms:modified xsi:type="dcterms:W3CDTF">2012-04-13T13:39:55Z</dcterms:modified>
</cp:coreProperties>
</file>